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8" r:id="rId2"/>
  </p:sldMasterIdLst>
  <p:notesMasterIdLst>
    <p:notesMasterId r:id="rId38"/>
  </p:notesMasterIdLst>
  <p:sldIdLst>
    <p:sldId id="257" r:id="rId3"/>
    <p:sldId id="258" r:id="rId4"/>
    <p:sldId id="259" r:id="rId5"/>
    <p:sldId id="267" r:id="rId6"/>
    <p:sldId id="301" r:id="rId7"/>
    <p:sldId id="303" r:id="rId8"/>
    <p:sldId id="304" r:id="rId9"/>
    <p:sldId id="306" r:id="rId10"/>
    <p:sldId id="308" r:id="rId11"/>
    <p:sldId id="305" r:id="rId12"/>
    <p:sldId id="260" r:id="rId13"/>
    <p:sldId id="263" r:id="rId14"/>
    <p:sldId id="261" r:id="rId15"/>
    <p:sldId id="264" r:id="rId16"/>
    <p:sldId id="310" r:id="rId17"/>
    <p:sldId id="262" r:id="rId18"/>
    <p:sldId id="291" r:id="rId19"/>
    <p:sldId id="290" r:id="rId20"/>
    <p:sldId id="289" r:id="rId21"/>
    <p:sldId id="312" r:id="rId22"/>
    <p:sldId id="313" r:id="rId23"/>
    <p:sldId id="314" r:id="rId24"/>
    <p:sldId id="318" r:id="rId25"/>
    <p:sldId id="316" r:id="rId26"/>
    <p:sldId id="317" r:id="rId27"/>
    <p:sldId id="268" r:id="rId28"/>
    <p:sldId id="271" r:id="rId29"/>
    <p:sldId id="274" r:id="rId30"/>
    <p:sldId id="275" r:id="rId31"/>
    <p:sldId id="287" r:id="rId32"/>
    <p:sldId id="288" r:id="rId33"/>
    <p:sldId id="311" r:id="rId34"/>
    <p:sldId id="265" r:id="rId35"/>
    <p:sldId id="299" r:id="rId36"/>
    <p:sldId id="26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74;&#1075;&#1077;&#1085;&#1080;&#1103;\Desktop\&#1052;&#1072;&#1082;&#1072;&#1088;&#1086;&#1074;&#1072;%20&#1048;&#1044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резидентов в технико-внедренческих ОЭЗ В России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Лист1!$B$2:$B$8</c:f>
              <c:strCache>
                <c:ptCount val="6"/>
                <c:pt idx="0">
                  <c:v>Дубна</c:v>
                </c:pt>
                <c:pt idx="1">
                  <c:v>Томск</c:v>
                </c:pt>
                <c:pt idx="2">
                  <c:v>Санкт-Петербург</c:v>
                </c:pt>
                <c:pt idx="3">
                  <c:v>Иннополис (Татария)</c:v>
                </c:pt>
                <c:pt idx="4">
                  <c:v>Зеленоград (Москва)</c:v>
                </c:pt>
                <c:pt idx="5">
                  <c:v>Фрязино  "Исток"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132</c:v>
                </c:pt>
                <c:pt idx="1">
                  <c:v>69</c:v>
                </c:pt>
                <c:pt idx="2">
                  <c:v>42</c:v>
                </c:pt>
                <c:pt idx="3">
                  <c:v>43</c:v>
                </c:pt>
                <c:pt idx="4">
                  <c:v>38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6-467F-B356-FBE940BFB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35638016"/>
        <c:axId val="136213248"/>
      </c:barChart>
      <c:catAx>
        <c:axId val="13563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13248"/>
        <c:crosses val="autoZero"/>
        <c:auto val="1"/>
        <c:lblAlgn val="ctr"/>
        <c:lblOffset val="100"/>
        <c:noMultiLvlLbl val="0"/>
      </c:catAx>
      <c:valAx>
        <c:axId val="13621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3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3752D-A0A8-4B1F-8EFB-196BAADFE88C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AEA3DCA-6426-4017-8D39-B0E49E84E02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Цифровое проектирование на базе облачных сервисов</a:t>
          </a:r>
        </a:p>
      </dgm:t>
    </dgm:pt>
    <dgm:pt modelId="{BB0B9B88-67FC-41E1-9819-893E96802AB0}" type="parTrans" cxnId="{84C70BCB-214E-45C6-A0F4-B9513B8D9F1B}">
      <dgm:prSet/>
      <dgm:spPr/>
      <dgm:t>
        <a:bodyPr/>
        <a:lstStyle/>
        <a:p>
          <a:endParaRPr lang="ru-RU"/>
        </a:p>
      </dgm:t>
    </dgm:pt>
    <dgm:pt modelId="{8CA5CBE8-9E55-41A9-8521-6086A441DDDA}" type="sibTrans" cxnId="{84C70BCB-214E-45C6-A0F4-B9513B8D9F1B}">
      <dgm:prSet/>
      <dgm:spPr/>
      <dgm:t>
        <a:bodyPr/>
        <a:lstStyle/>
        <a:p>
          <a:endParaRPr lang="ru-RU"/>
        </a:p>
      </dgm:t>
    </dgm:pt>
    <dgm:pt modelId="{45C15AE7-2F0A-4A9A-A574-D9AEF8DCC02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Big</a:t>
          </a:r>
          <a:r>
            <a:rPr lang="en-US" sz="1400" dirty="0">
              <a:solidFill>
                <a:schemeClr val="tx1"/>
              </a:solidFill>
            </a:rPr>
            <a:t> </a:t>
          </a:r>
          <a:r>
            <a:rPr lang="en-US" sz="1400" b="1" dirty="0">
              <a:solidFill>
                <a:schemeClr val="tx1"/>
              </a:solidFill>
            </a:rPr>
            <a:t>data</a:t>
          </a:r>
          <a:r>
            <a:rPr lang="ru-RU" sz="1400" dirty="0">
              <a:solidFill>
                <a:schemeClr val="tx1"/>
              </a:solidFill>
            </a:rPr>
            <a:t>»</a:t>
          </a:r>
          <a:r>
            <a:rPr lang="en-US" sz="1400" dirty="0">
              <a:solidFill>
                <a:schemeClr val="tx1"/>
              </a:solidFill>
            </a:rPr>
            <a:t> </a:t>
          </a:r>
        </a:p>
        <a:p>
          <a:r>
            <a:rPr lang="ru-RU" sz="1400" dirty="0">
              <a:solidFill>
                <a:schemeClr val="tx1"/>
              </a:solidFill>
            </a:rPr>
            <a:t>цифровых </a:t>
          </a:r>
          <a:endParaRPr lang="en-US" sz="1400" dirty="0">
            <a:solidFill>
              <a:schemeClr val="tx1"/>
            </a:solidFill>
          </a:endParaRPr>
        </a:p>
        <a:p>
          <a:r>
            <a:rPr lang="ru-RU" sz="1400" dirty="0">
              <a:solidFill>
                <a:schemeClr val="tx1"/>
              </a:solidFill>
            </a:rPr>
            <a:t>услуг компаний МО</a:t>
          </a:r>
        </a:p>
      </dgm:t>
    </dgm:pt>
    <dgm:pt modelId="{6BF44E61-B0EF-4B49-8E40-A3E406DBC01B}" type="parTrans" cxnId="{B4C25402-C1BA-4826-9199-38B783B682B2}">
      <dgm:prSet/>
      <dgm:spPr/>
      <dgm:t>
        <a:bodyPr/>
        <a:lstStyle/>
        <a:p>
          <a:endParaRPr lang="ru-RU"/>
        </a:p>
      </dgm:t>
    </dgm:pt>
    <dgm:pt modelId="{1829CB75-E803-4F75-9258-8BC0ACDCCB7F}" type="sibTrans" cxnId="{B4C25402-C1BA-4826-9199-38B783B682B2}">
      <dgm:prSet/>
      <dgm:spPr/>
      <dgm:t>
        <a:bodyPr/>
        <a:lstStyle/>
        <a:p>
          <a:endParaRPr lang="ru-RU"/>
        </a:p>
      </dgm:t>
    </dgm:pt>
    <dgm:pt modelId="{23F9E9CD-C3A8-4E57-AF6E-C2A3CD3C7691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  <a:p>
          <a:r>
            <a:rPr lang="ru-RU" sz="1400" dirty="0">
              <a:solidFill>
                <a:schemeClr val="tx1"/>
              </a:solidFill>
            </a:rPr>
            <a:t>Цифровая экономика северного Подмосковья</a:t>
          </a:r>
        </a:p>
      </dgm:t>
    </dgm:pt>
    <dgm:pt modelId="{D4D35307-C93D-47D9-8BC8-D74B152DCE2D}" type="parTrans" cxnId="{58BBED49-85AE-4E30-BE39-D7C4703EB38D}">
      <dgm:prSet/>
      <dgm:spPr/>
      <dgm:t>
        <a:bodyPr/>
        <a:lstStyle/>
        <a:p>
          <a:endParaRPr lang="ru-RU"/>
        </a:p>
      </dgm:t>
    </dgm:pt>
    <dgm:pt modelId="{14E5BAA2-EAAA-4E17-99CC-138E64000431}" type="sibTrans" cxnId="{58BBED49-85AE-4E30-BE39-D7C4703EB38D}">
      <dgm:prSet/>
      <dgm:spPr/>
      <dgm:t>
        <a:bodyPr/>
        <a:lstStyle/>
        <a:p>
          <a:endParaRPr lang="ru-RU"/>
        </a:p>
      </dgm:t>
    </dgm:pt>
    <dgm:pt modelId="{2F60BEB5-4524-4097-99D5-7BFA66DAD8F8}">
      <dgm:prSet phldrT="[Текст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IT</a:t>
          </a:r>
          <a:r>
            <a:rPr lang="ru-RU" sz="1400" b="1" dirty="0">
              <a:solidFill>
                <a:schemeClr val="tx1"/>
              </a:solidFill>
            </a:rPr>
            <a:t> логистика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ru-RU" sz="1400" dirty="0">
              <a:solidFill>
                <a:schemeClr val="tx1"/>
              </a:solidFill>
            </a:rPr>
            <a:t>с цифровой историей качества</a:t>
          </a:r>
        </a:p>
      </dgm:t>
    </dgm:pt>
    <dgm:pt modelId="{3A485977-2DA5-4CE6-8814-52867CB5F084}" type="parTrans" cxnId="{DC9740A1-DDBB-415B-A616-D32B8F3ACCBD}">
      <dgm:prSet/>
      <dgm:spPr/>
      <dgm:t>
        <a:bodyPr/>
        <a:lstStyle/>
        <a:p>
          <a:endParaRPr lang="ru-RU"/>
        </a:p>
      </dgm:t>
    </dgm:pt>
    <dgm:pt modelId="{5F68DAF6-7163-4044-80F3-74DB51EAB077}" type="sibTrans" cxnId="{DC9740A1-DDBB-415B-A616-D32B8F3ACCBD}">
      <dgm:prSet/>
      <dgm:spPr/>
      <dgm:t>
        <a:bodyPr/>
        <a:lstStyle/>
        <a:p>
          <a:endParaRPr lang="ru-RU"/>
        </a:p>
      </dgm:t>
    </dgm:pt>
    <dgm:pt modelId="{107712BF-3104-425D-B6DC-9CDD9AE25293}" type="pres">
      <dgm:prSet presAssocID="{1CD3752D-A0A8-4B1F-8EFB-196BAADFE88C}" presName="compositeShape" presStyleCnt="0">
        <dgm:presLayoutVars>
          <dgm:chMax val="9"/>
          <dgm:dir/>
          <dgm:resizeHandles val="exact"/>
        </dgm:presLayoutVars>
      </dgm:prSet>
      <dgm:spPr/>
    </dgm:pt>
    <dgm:pt modelId="{F6F365B2-4EF6-4C95-926A-3E1CE53686A8}" type="pres">
      <dgm:prSet presAssocID="{1CD3752D-A0A8-4B1F-8EFB-196BAADFE88C}" presName="triangle1" presStyleLbl="node1" presStyleIdx="0" presStyleCnt="4">
        <dgm:presLayoutVars>
          <dgm:bulletEnabled val="1"/>
        </dgm:presLayoutVars>
      </dgm:prSet>
      <dgm:spPr/>
    </dgm:pt>
    <dgm:pt modelId="{9EF9379E-E9CB-4D68-A01B-77F4B20FF417}" type="pres">
      <dgm:prSet presAssocID="{1CD3752D-A0A8-4B1F-8EFB-196BAADFE88C}" presName="triangle2" presStyleLbl="node1" presStyleIdx="1" presStyleCnt="4">
        <dgm:presLayoutVars>
          <dgm:bulletEnabled val="1"/>
        </dgm:presLayoutVars>
      </dgm:prSet>
      <dgm:spPr/>
    </dgm:pt>
    <dgm:pt modelId="{9B26311D-A47A-48BA-BE47-A9C0D5718F52}" type="pres">
      <dgm:prSet presAssocID="{1CD3752D-A0A8-4B1F-8EFB-196BAADFE88C}" presName="triangle3" presStyleLbl="node1" presStyleIdx="2" presStyleCnt="4" custLinFactNeighborY="15698">
        <dgm:presLayoutVars>
          <dgm:bulletEnabled val="1"/>
        </dgm:presLayoutVars>
      </dgm:prSet>
      <dgm:spPr/>
    </dgm:pt>
    <dgm:pt modelId="{A69A36D3-6B94-4192-BC79-D0B8C25FC7DD}" type="pres">
      <dgm:prSet presAssocID="{1CD3752D-A0A8-4B1F-8EFB-196BAADFE88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B4C25402-C1BA-4826-9199-38B783B682B2}" srcId="{1CD3752D-A0A8-4B1F-8EFB-196BAADFE88C}" destId="{45C15AE7-2F0A-4A9A-A574-D9AEF8DCC021}" srcOrd="1" destOrd="0" parTransId="{6BF44E61-B0EF-4B49-8E40-A3E406DBC01B}" sibTransId="{1829CB75-E803-4F75-9258-8BC0ACDCCB7F}"/>
    <dgm:cxn modelId="{17C4B837-D938-482B-8533-D7C65E25D5DE}" type="presOf" srcId="{3AEA3DCA-6426-4017-8D39-B0E49E84E023}" destId="{F6F365B2-4EF6-4C95-926A-3E1CE53686A8}" srcOrd="0" destOrd="0" presId="urn:microsoft.com/office/officeart/2005/8/layout/pyramid4"/>
    <dgm:cxn modelId="{6A074E3C-01A0-4013-A8FD-BAE60242F476}" type="presOf" srcId="{45C15AE7-2F0A-4A9A-A574-D9AEF8DCC021}" destId="{9EF9379E-E9CB-4D68-A01B-77F4B20FF417}" srcOrd="0" destOrd="0" presId="urn:microsoft.com/office/officeart/2005/8/layout/pyramid4"/>
    <dgm:cxn modelId="{58BBED49-85AE-4E30-BE39-D7C4703EB38D}" srcId="{1CD3752D-A0A8-4B1F-8EFB-196BAADFE88C}" destId="{23F9E9CD-C3A8-4E57-AF6E-C2A3CD3C7691}" srcOrd="2" destOrd="0" parTransId="{D4D35307-C93D-47D9-8BC8-D74B152DCE2D}" sibTransId="{14E5BAA2-EAAA-4E17-99CC-138E64000431}"/>
    <dgm:cxn modelId="{51CB314C-409F-466F-BEEB-A229A6DDE34A}" type="presOf" srcId="{2F60BEB5-4524-4097-99D5-7BFA66DAD8F8}" destId="{A69A36D3-6B94-4192-BC79-D0B8C25FC7DD}" srcOrd="0" destOrd="0" presId="urn:microsoft.com/office/officeart/2005/8/layout/pyramid4"/>
    <dgm:cxn modelId="{DC9740A1-DDBB-415B-A616-D32B8F3ACCBD}" srcId="{1CD3752D-A0A8-4B1F-8EFB-196BAADFE88C}" destId="{2F60BEB5-4524-4097-99D5-7BFA66DAD8F8}" srcOrd="3" destOrd="0" parTransId="{3A485977-2DA5-4CE6-8814-52867CB5F084}" sibTransId="{5F68DAF6-7163-4044-80F3-74DB51EAB077}"/>
    <dgm:cxn modelId="{19D46DCA-E2A9-4DD5-86C5-E630267E557F}" type="presOf" srcId="{23F9E9CD-C3A8-4E57-AF6E-C2A3CD3C7691}" destId="{9B26311D-A47A-48BA-BE47-A9C0D5718F52}" srcOrd="0" destOrd="0" presId="urn:microsoft.com/office/officeart/2005/8/layout/pyramid4"/>
    <dgm:cxn modelId="{84C70BCB-214E-45C6-A0F4-B9513B8D9F1B}" srcId="{1CD3752D-A0A8-4B1F-8EFB-196BAADFE88C}" destId="{3AEA3DCA-6426-4017-8D39-B0E49E84E023}" srcOrd="0" destOrd="0" parTransId="{BB0B9B88-67FC-41E1-9819-893E96802AB0}" sibTransId="{8CA5CBE8-9E55-41A9-8521-6086A441DDDA}"/>
    <dgm:cxn modelId="{D29A3BD5-ACD3-4535-931F-EB9C149527DE}" type="presOf" srcId="{1CD3752D-A0A8-4B1F-8EFB-196BAADFE88C}" destId="{107712BF-3104-425D-B6DC-9CDD9AE25293}" srcOrd="0" destOrd="0" presId="urn:microsoft.com/office/officeart/2005/8/layout/pyramid4"/>
    <dgm:cxn modelId="{34C0F8E6-F763-471E-9BDA-59F165A1718B}" type="presParOf" srcId="{107712BF-3104-425D-B6DC-9CDD9AE25293}" destId="{F6F365B2-4EF6-4C95-926A-3E1CE53686A8}" srcOrd="0" destOrd="0" presId="urn:microsoft.com/office/officeart/2005/8/layout/pyramid4"/>
    <dgm:cxn modelId="{58D83D6E-DD4A-4910-8DBB-2B44F7B469DB}" type="presParOf" srcId="{107712BF-3104-425D-B6DC-9CDD9AE25293}" destId="{9EF9379E-E9CB-4D68-A01B-77F4B20FF417}" srcOrd="1" destOrd="0" presId="urn:microsoft.com/office/officeart/2005/8/layout/pyramid4"/>
    <dgm:cxn modelId="{150FD1DB-9433-4C4A-8BB1-0F23239A4524}" type="presParOf" srcId="{107712BF-3104-425D-B6DC-9CDD9AE25293}" destId="{9B26311D-A47A-48BA-BE47-A9C0D5718F52}" srcOrd="2" destOrd="0" presId="urn:microsoft.com/office/officeart/2005/8/layout/pyramid4"/>
    <dgm:cxn modelId="{EF65D55B-C85C-4A59-8BB3-161D73A899BD}" type="presParOf" srcId="{107712BF-3104-425D-B6DC-9CDD9AE25293}" destId="{A69A36D3-6B94-4192-BC79-D0B8C25FC7D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365B2-4EF6-4C95-926A-3E1CE53686A8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</a:rPr>
            <a:t>Цифровое проектирование на базе облачных сервисов</a:t>
          </a:r>
        </a:p>
      </dsp:txBody>
      <dsp:txXfrm>
        <a:off x="2540000" y="1016000"/>
        <a:ext cx="1016000" cy="1016000"/>
      </dsp:txXfrm>
    </dsp:sp>
    <dsp:sp modelId="{9EF9379E-E9CB-4D68-A01B-77F4B20FF417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Big</a:t>
          </a:r>
          <a:r>
            <a:rPr lang="en-US" sz="1400" kern="1200" dirty="0">
              <a:solidFill>
                <a:schemeClr val="tx1"/>
              </a:solidFill>
            </a:rPr>
            <a:t> </a:t>
          </a:r>
          <a:r>
            <a:rPr lang="en-US" sz="1400" b="1" kern="1200" dirty="0">
              <a:solidFill>
                <a:schemeClr val="tx1"/>
              </a:solidFill>
            </a:rPr>
            <a:t>data</a:t>
          </a:r>
          <a:r>
            <a:rPr lang="ru-RU" sz="1400" kern="1200" dirty="0">
              <a:solidFill>
                <a:schemeClr val="tx1"/>
              </a:solidFill>
            </a:rPr>
            <a:t>»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цифровых 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услуг компаний МО</a:t>
          </a:r>
        </a:p>
      </dsp:txBody>
      <dsp:txXfrm>
        <a:off x="1524000" y="3048000"/>
        <a:ext cx="1016000" cy="1016000"/>
      </dsp:txXfrm>
    </dsp:sp>
    <dsp:sp modelId="{9B26311D-A47A-48BA-BE47-A9C0D5718F52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Цифровая экономика северного Подмосковья</a:t>
          </a:r>
        </a:p>
      </dsp:txBody>
      <dsp:txXfrm rot="10800000">
        <a:off x="2540000" y="2032000"/>
        <a:ext cx="1016000" cy="1016000"/>
      </dsp:txXfrm>
    </dsp:sp>
    <dsp:sp modelId="{A69A36D3-6B94-4192-BC79-D0B8C25FC7DD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IT</a:t>
          </a:r>
          <a:r>
            <a:rPr lang="ru-RU" sz="1400" b="1" kern="1200" dirty="0">
              <a:solidFill>
                <a:schemeClr val="tx1"/>
              </a:solidFill>
            </a:rPr>
            <a:t> логистика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ru-RU" sz="1400" kern="1200" dirty="0">
              <a:solidFill>
                <a:schemeClr val="tx1"/>
              </a:solidFill>
            </a:rPr>
            <a:t>с цифровой историей качества</a:t>
          </a:r>
        </a:p>
      </dsp:txBody>
      <dsp:txXfrm>
        <a:off x="3556000" y="3048000"/>
        <a:ext cx="10160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4EE1A-2121-4F60-AD62-68A52AD28B5F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AE5F-7A64-4BF1-8C2F-575D2081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23B67F-662C-45A8-B677-4F96D74317DC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Кирпичёва</a:t>
            </a:r>
          </a:p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458163-18A5-4725-A863-DA7239113C13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9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Кирпичёва</a:t>
            </a:r>
          </a:p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C094EAD-8F2B-4841-8D0C-B28DC5D1218B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6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Кирпичёва</a:t>
            </a:r>
          </a:p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F4D54A-653D-4ABF-BDEA-CC71262EA867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16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top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19667" y="6381750"/>
            <a:ext cx="10943167" cy="7938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ru-RU" sz="1800"/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ru-RU" sz="1800"/>
            </a:p>
          </p:txBody>
        </p:sp>
      </p:grp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390651" y="303214"/>
            <a:ext cx="74887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400" b="1" dirty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390651" y="44450"/>
            <a:ext cx="1113578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ru-RU" sz="1600" b="1" dirty="0">
                <a:solidFill>
                  <a:srgbClr val="800000"/>
                </a:solidFill>
              </a:rPr>
              <a:t>XIV</a:t>
            </a:r>
            <a:r>
              <a:rPr lang="ru-RU" altLang="ru-RU" sz="1600" b="1" dirty="0">
                <a:solidFill>
                  <a:srgbClr val="800000"/>
                </a:solidFill>
              </a:rPr>
              <a:t> международная научно-практическая конференция</a:t>
            </a:r>
          </a:p>
        </p:txBody>
      </p:sp>
      <p:pic>
        <p:nvPicPr>
          <p:cNvPr id="8" name="Picture 34" descr="лого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7152217" y="6446838"/>
            <a:ext cx="49932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en-US" altLang="ru-RU" sz="1800" b="1" dirty="0">
                <a:solidFill>
                  <a:srgbClr val="800000"/>
                </a:solidFill>
              </a:rPr>
              <a:t>29-30 </a:t>
            </a:r>
            <a:r>
              <a:rPr lang="ru-RU" altLang="ru-RU" sz="1800" b="1" dirty="0">
                <a:solidFill>
                  <a:srgbClr val="800000"/>
                </a:solidFill>
              </a:rPr>
              <a:t>января 201</a:t>
            </a:r>
            <a:r>
              <a:rPr lang="en-US" altLang="ru-RU" sz="1800" b="1" dirty="0">
                <a:solidFill>
                  <a:srgbClr val="800000"/>
                </a:solidFill>
              </a:rPr>
              <a:t>9</a:t>
            </a:r>
            <a:r>
              <a:rPr lang="ru-RU" altLang="ru-RU" sz="1800" b="1" dirty="0">
                <a:solidFill>
                  <a:srgbClr val="800000"/>
                </a:solidFill>
              </a:rPr>
              <a:t> г.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44451"/>
            <a:ext cx="2976033" cy="6480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44451"/>
            <a:ext cx="8724900" cy="6480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44450"/>
            <a:ext cx="749088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8517" y="44450"/>
            <a:ext cx="749088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861" y="3486151"/>
            <a:ext cx="457204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1" y="590551"/>
            <a:ext cx="9029699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861" y="3486151"/>
            <a:ext cx="457204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1" y="590551"/>
            <a:ext cx="9029699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DE20ADA-D289-4D34-B304-80120D43A6D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637-2FAC-4106-86DC-A9122E5CA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76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4451"/>
            <a:ext cx="2743200" cy="60817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4451"/>
            <a:ext cx="8026400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7" descr="1C_06_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616700"/>
            <a:ext cx="12192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44450"/>
            <a:ext cx="749088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6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4" y="1268413"/>
            <a:ext cx="1190413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</a:defRPr>
            </a:lvl1pPr>
          </a:lstStyle>
          <a:p>
            <a:fld id="{696BE9E9-A6E2-466C-B206-DFC3C4C63F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9" name="Picture 58" descr="лого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59"/>
          <p:cNvSpPr>
            <a:spLocks noChangeShapeType="1"/>
          </p:cNvSpPr>
          <p:nvPr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90" r:id="rId16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C_06_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16700"/>
            <a:ext cx="12192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44450"/>
            <a:ext cx="749088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4100" name="Picture 7" descr="лого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4102" name="Picture 9" descr="top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лого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1295400" y="114300"/>
            <a:ext cx="0" cy="865188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1390651" y="44450"/>
            <a:ext cx="1113578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1600" b="1" dirty="0">
                <a:solidFill>
                  <a:srgbClr val="800000"/>
                </a:solidFill>
              </a:rPr>
              <a:t>Девятнадцатая международная научно-практическая конференция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1390651" y="303214"/>
            <a:ext cx="74887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400" b="1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9667" y="6381750"/>
            <a:ext cx="10943167" cy="7938"/>
            <a:chOff x="295" y="1974"/>
            <a:chExt cx="5170" cy="5"/>
          </a:xfrm>
        </p:grpSpPr>
        <p:sp>
          <p:nvSpPr>
            <p:cNvPr id="4109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ru-RU" sz="1800"/>
            </a:p>
          </p:txBody>
        </p:sp>
        <p:sp>
          <p:nvSpPr>
            <p:cNvPr id="4110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ru-RU" sz="1800"/>
            </a:p>
          </p:txBody>
        </p:sp>
      </p:grp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7152217" y="6446839"/>
            <a:ext cx="49932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rgbClr val="800000"/>
                </a:solidFill>
              </a:rPr>
              <a:t>29-30 января 2019 г.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png"/><Relationship Id="rId2" Type="http://schemas.openxmlformats.org/officeDocument/2006/relationships/image" Target="../media/image48.jpeg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Relationship Id="rId22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1cfresh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8.1c.ru/buhv8/" TargetMode="External"/><Relationship Id="rId7" Type="http://schemas.openxmlformats.org/officeDocument/2006/relationships/hyperlink" Target="http://v8.1c.ru/small.biz/" TargetMode="External"/><Relationship Id="rId2" Type="http://schemas.openxmlformats.org/officeDocument/2006/relationships/hyperlink" Target="http://v8.1c.ru/enterpri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8.1c.ru/usn/" TargetMode="External"/><Relationship Id="rId5" Type="http://schemas.openxmlformats.org/officeDocument/2006/relationships/hyperlink" Target="http://v8.1c.ru/doc8/" TargetMode="External"/><Relationship Id="rId4" Type="http://schemas.openxmlformats.org/officeDocument/2006/relationships/hyperlink" Target="http://v8.1c.ru/tra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8.1c.ru/hrm/" TargetMode="External"/><Relationship Id="rId2" Type="http://schemas.openxmlformats.org/officeDocument/2006/relationships/hyperlink" Target="http://v8.1c.ru/buhv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8.1c.ru/doc8/" TargetMode="External"/><Relationship Id="rId4" Type="http://schemas.openxmlformats.org/officeDocument/2006/relationships/hyperlink" Target="http://v8.1c.ru/enterprise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5" Type="http://schemas.openxmlformats.org/officeDocument/2006/relationships/image" Target="../media/image9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61.png"/><Relationship Id="rId18" Type="http://schemas.openxmlformats.org/officeDocument/2006/relationships/image" Target="../media/image109.png"/><Relationship Id="rId3" Type="http://schemas.openxmlformats.org/officeDocument/2006/relationships/image" Target="../media/image96.jpeg"/><Relationship Id="rId21" Type="http://schemas.openxmlformats.org/officeDocument/2006/relationships/image" Target="../media/image112.png"/><Relationship Id="rId7" Type="http://schemas.openxmlformats.org/officeDocument/2006/relationships/image" Target="../media/image100.png"/><Relationship Id="rId12" Type="http://schemas.openxmlformats.org/officeDocument/2006/relationships/image" Target="../media/image105.jpe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5" Type="http://schemas.openxmlformats.org/officeDocument/2006/relationships/image" Target="../media/image69.png"/><Relationship Id="rId10" Type="http://schemas.openxmlformats.org/officeDocument/2006/relationships/image" Target="../media/image103.png"/><Relationship Id="rId19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pank@uni-dubna.ru" TargetMode="External"/><Relationship Id="rId2" Type="http://schemas.openxmlformats.org/officeDocument/2006/relationships/hyperlink" Target="mailto:tanya@jinr.ru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saudubna.ru/" TargetMode="External"/><Relationship Id="rId4" Type="http://schemas.openxmlformats.org/officeDocument/2006/relationships/hyperlink" Target="http://www.uni-dubna.r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3352" y="1360718"/>
            <a:ext cx="90730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ГБОУ ВО Государственный университет «Дубна»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3"/>
          <a:stretch/>
        </p:blipFill>
        <p:spPr>
          <a:xfrm>
            <a:off x="9552384" y="116632"/>
            <a:ext cx="2204445" cy="1939265"/>
          </a:xfrm>
          <a:prstGeom prst="rect">
            <a:avLst/>
          </a:prstGeom>
        </p:spPr>
      </p:pic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1019436" y="1883938"/>
            <a:ext cx="1018913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Адаптивная стратегия подготовки кадров для задач цифровой экономики в государственном университете «Дубна»</a:t>
            </a:r>
          </a:p>
          <a:p>
            <a:pPr algn="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О.В. Иванцова ,</a:t>
            </a:r>
          </a:p>
          <a:p>
            <a:pPr algn="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Т.В. </a:t>
            </a:r>
            <a:r>
              <a:rPr lang="ru-RU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Тюпикова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406823-10EA-4A5A-8F54-B15A4DC650B1}"/>
              </a:ext>
            </a:extLst>
          </p:cNvPr>
          <p:cNvSpPr txBox="1"/>
          <p:nvPr/>
        </p:nvSpPr>
        <p:spPr>
          <a:xfrm>
            <a:off x="0" y="1196752"/>
            <a:ext cx="12072664" cy="163121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1994 году учрежден Университет «Дубна» –   государственный университет Московской области.</a:t>
            </a:r>
          </a:p>
          <a:p>
            <a:pPr algn="just"/>
            <a:r>
              <a:rPr lang="ru-RU" sz="2000" dirty="0"/>
              <a:t>К настоящему времени в Университете «Дубна» обучаются более 6 тысяч студентов. Среди преподавателей – 140 докторов наук и 330 кандидатов наук.</a:t>
            </a:r>
          </a:p>
          <a:p>
            <a:pPr algn="just"/>
            <a:r>
              <a:rPr lang="ru-RU" sz="2000" dirty="0"/>
              <a:t>В рейтинге среди 896 российских ВУЗов Университет «Дубна» занимает 56-е место. Обучение ведется по 40 учебным направлениям.</a:t>
            </a:r>
          </a:p>
        </p:txBody>
      </p:sp>
      <p:pic>
        <p:nvPicPr>
          <p:cNvPr id="1026" name="Picture 2" descr="http://www.dubna.ru/sites/default/files/styles/photo_detail/public/users/uni-dubna/blog/2017/09/11.jpg?itok=-3TCFghw">
            <a:extLst>
              <a:ext uri="{FF2B5EF4-FFF2-40B4-BE49-F238E27FC236}">
                <a16:creationId xmlns:a16="http://schemas.microsoft.com/office/drawing/2014/main" id="{7E925719-C0D2-47F0-8C1C-4656EC88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6" y="3347521"/>
            <a:ext cx="4219575" cy="34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p.userapi.com/c636523/v636523257/7c340/a2q0E58Vad8.jpg">
            <a:extLst>
              <a:ext uri="{FF2B5EF4-FFF2-40B4-BE49-F238E27FC236}">
                <a16:creationId xmlns:a16="http://schemas.microsoft.com/office/drawing/2014/main" id="{7B74DDAB-8986-487F-82C4-40D08217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56992"/>
            <a:ext cx="3452852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0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8458200" cy="49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Информационное пространство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56792"/>
            <a:ext cx="11750848" cy="5614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/>
              <a:t>     </a:t>
            </a:r>
            <a:r>
              <a:rPr lang="ru-RU" sz="2000" dirty="0"/>
              <a:t>Для решения задач цифровой экономики необходимо формирование информационного пространства, обеспечивающего:</a:t>
            </a:r>
          </a:p>
          <a:p>
            <a:pPr lvl="0" algn="just"/>
            <a:r>
              <a:rPr lang="ru-RU" sz="2000" dirty="0"/>
              <a:t>усовершенствовать механизмы обмена знаниями;</a:t>
            </a:r>
          </a:p>
          <a:p>
            <a:pPr lvl="0" algn="just"/>
            <a:r>
              <a:rPr lang="ru-RU" sz="2000" dirty="0"/>
              <a:t>обеспечить совершенствование дополнительного образования для привлечения детей к занятиям научными изысканиями и творчеством, развития их способности решать нестандартные задачи;</a:t>
            </a:r>
          </a:p>
          <a:p>
            <a:pPr lvl="0" algn="just"/>
            <a:r>
              <a:rPr lang="ru-RU" sz="2000" dirty="0"/>
              <a:t>использовать и развивать различные образовательные технологии, в том числе дистанционные, электронное обучение, при реализации образовательных программ;</a:t>
            </a:r>
          </a:p>
          <a:p>
            <a:pPr lvl="0" algn="just"/>
            <a:r>
              <a:rPr lang="ru-RU" sz="2000" dirty="0"/>
              <a:t>осуществлять разработку и реализацию партнерских программ образовательных организаций высшего образования и российских высокотехнологичных организаций, в том числе по вопросу совершенствования образовательных программ;  </a:t>
            </a:r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770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9182" y="6092457"/>
            <a:ext cx="1754372" cy="637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971040" y="0"/>
            <a:ext cx="9237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Единая информационная образовательная сеть «Дубна»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23191" y="2385373"/>
            <a:ext cx="5248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489393" y="1206608"/>
            <a:ext cx="384516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Увеличение скорости передачи данных </a:t>
            </a:r>
          </a:p>
          <a:p>
            <a:pPr algn="ctr"/>
            <a:r>
              <a:rPr lang="ru-RU" sz="1600" dirty="0"/>
              <a:t>с 1Гбит до 10 Гбит!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517907" y="3212605"/>
            <a:ext cx="381070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Создание в школах профильных классов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7538226" y="3972724"/>
            <a:ext cx="381070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Раннее </a:t>
            </a:r>
            <a:r>
              <a:rPr lang="ru-RU" sz="1600" dirty="0" err="1"/>
              <a:t>профориентирование</a:t>
            </a:r>
            <a:r>
              <a:rPr lang="ru-RU" sz="1600" dirty="0"/>
              <a:t> школьников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517906" y="4790260"/>
            <a:ext cx="3810703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Помощь при подготовке к сдаче ЕГЭ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538226" y="5244175"/>
            <a:ext cx="381070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Проведение тематических школ для школьников и учителей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528769" y="2193310"/>
            <a:ext cx="381070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Доступ к специализированному программному обеспечению и облачным сервисам</a:t>
            </a:r>
          </a:p>
        </p:txBody>
      </p:sp>
      <p:grpSp>
        <p:nvGrpSpPr>
          <p:cNvPr id="2" name="Группа 14"/>
          <p:cNvGrpSpPr/>
          <p:nvPr/>
        </p:nvGrpSpPr>
        <p:grpSpPr>
          <a:xfrm>
            <a:off x="784464" y="2009991"/>
            <a:ext cx="6246880" cy="4113496"/>
            <a:chOff x="1831349" y="1480711"/>
            <a:chExt cx="7513913" cy="5104314"/>
          </a:xfrm>
        </p:grpSpPr>
        <p:grpSp>
          <p:nvGrpSpPr>
            <p:cNvPr id="3" name="Group 130"/>
            <p:cNvGrpSpPr>
              <a:grpSpLocks noChangeAspect="1"/>
            </p:cNvGrpSpPr>
            <p:nvPr/>
          </p:nvGrpSpPr>
          <p:grpSpPr bwMode="auto">
            <a:xfrm>
              <a:off x="1831349" y="1480711"/>
              <a:ext cx="7513913" cy="5104314"/>
              <a:chOff x="0" y="-38"/>
              <a:chExt cx="9599" cy="6993"/>
            </a:xfrm>
          </p:grpSpPr>
          <p:sp>
            <p:nvSpPr>
              <p:cNvPr id="51" name="AutoShape 13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350" cy="6865"/>
              </a:xfrm>
              <a:prstGeom prst="rect">
                <a:avLst/>
              </a:prstGeom>
              <a:solidFill>
                <a:srgbClr val="C8D7F4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Freeform 132"/>
              <p:cNvSpPr>
                <a:spLocks/>
              </p:cNvSpPr>
              <p:nvPr/>
            </p:nvSpPr>
            <p:spPr bwMode="auto">
              <a:xfrm>
                <a:off x="2323" y="541"/>
                <a:ext cx="457" cy="458"/>
              </a:xfrm>
              <a:custGeom>
                <a:avLst/>
                <a:gdLst>
                  <a:gd name="T0" fmla="*/ 253 w 457"/>
                  <a:gd name="T1" fmla="*/ 5 h 458"/>
                  <a:gd name="T2" fmla="*/ 297 w 457"/>
                  <a:gd name="T3" fmla="*/ 11 h 458"/>
                  <a:gd name="T4" fmla="*/ 336 w 457"/>
                  <a:gd name="T5" fmla="*/ 29 h 458"/>
                  <a:gd name="T6" fmla="*/ 371 w 457"/>
                  <a:gd name="T7" fmla="*/ 55 h 458"/>
                  <a:gd name="T8" fmla="*/ 402 w 457"/>
                  <a:gd name="T9" fmla="*/ 84 h 458"/>
                  <a:gd name="T10" fmla="*/ 426 w 457"/>
                  <a:gd name="T11" fmla="*/ 122 h 458"/>
                  <a:gd name="T12" fmla="*/ 446 w 457"/>
                  <a:gd name="T13" fmla="*/ 161 h 458"/>
                  <a:gd name="T14" fmla="*/ 453 w 457"/>
                  <a:gd name="T15" fmla="*/ 205 h 458"/>
                  <a:gd name="T16" fmla="*/ 453 w 457"/>
                  <a:gd name="T17" fmla="*/ 254 h 458"/>
                  <a:gd name="T18" fmla="*/ 446 w 457"/>
                  <a:gd name="T19" fmla="*/ 298 h 458"/>
                  <a:gd name="T20" fmla="*/ 426 w 457"/>
                  <a:gd name="T21" fmla="*/ 337 h 458"/>
                  <a:gd name="T22" fmla="*/ 402 w 457"/>
                  <a:gd name="T23" fmla="*/ 375 h 458"/>
                  <a:gd name="T24" fmla="*/ 371 w 457"/>
                  <a:gd name="T25" fmla="*/ 408 h 458"/>
                  <a:gd name="T26" fmla="*/ 336 w 457"/>
                  <a:gd name="T27" fmla="*/ 432 h 458"/>
                  <a:gd name="T28" fmla="*/ 297 w 457"/>
                  <a:gd name="T29" fmla="*/ 447 h 458"/>
                  <a:gd name="T30" fmla="*/ 253 w 457"/>
                  <a:gd name="T31" fmla="*/ 458 h 458"/>
                  <a:gd name="T32" fmla="*/ 204 w 457"/>
                  <a:gd name="T33" fmla="*/ 458 h 458"/>
                  <a:gd name="T34" fmla="*/ 160 w 457"/>
                  <a:gd name="T35" fmla="*/ 447 h 458"/>
                  <a:gd name="T36" fmla="*/ 121 w 457"/>
                  <a:gd name="T37" fmla="*/ 432 h 458"/>
                  <a:gd name="T38" fmla="*/ 83 w 457"/>
                  <a:gd name="T39" fmla="*/ 408 h 458"/>
                  <a:gd name="T40" fmla="*/ 50 w 457"/>
                  <a:gd name="T41" fmla="*/ 375 h 458"/>
                  <a:gd name="T42" fmla="*/ 24 w 457"/>
                  <a:gd name="T43" fmla="*/ 337 h 458"/>
                  <a:gd name="T44" fmla="*/ 11 w 457"/>
                  <a:gd name="T45" fmla="*/ 298 h 458"/>
                  <a:gd name="T46" fmla="*/ 0 w 457"/>
                  <a:gd name="T47" fmla="*/ 254 h 458"/>
                  <a:gd name="T48" fmla="*/ 0 w 457"/>
                  <a:gd name="T49" fmla="*/ 205 h 458"/>
                  <a:gd name="T50" fmla="*/ 11 w 457"/>
                  <a:gd name="T51" fmla="*/ 161 h 458"/>
                  <a:gd name="T52" fmla="*/ 24 w 457"/>
                  <a:gd name="T53" fmla="*/ 122 h 458"/>
                  <a:gd name="T54" fmla="*/ 50 w 457"/>
                  <a:gd name="T55" fmla="*/ 84 h 458"/>
                  <a:gd name="T56" fmla="*/ 83 w 457"/>
                  <a:gd name="T57" fmla="*/ 55 h 458"/>
                  <a:gd name="T58" fmla="*/ 121 w 457"/>
                  <a:gd name="T59" fmla="*/ 29 h 458"/>
                  <a:gd name="T60" fmla="*/ 160 w 457"/>
                  <a:gd name="T61" fmla="*/ 11 h 458"/>
                  <a:gd name="T62" fmla="*/ 204 w 457"/>
                  <a:gd name="T63" fmla="*/ 5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7"/>
                  <a:gd name="T97" fmla="*/ 0 h 458"/>
                  <a:gd name="T98" fmla="*/ 457 w 457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7" h="458">
                    <a:moveTo>
                      <a:pt x="226" y="0"/>
                    </a:moveTo>
                    <a:lnTo>
                      <a:pt x="253" y="5"/>
                    </a:lnTo>
                    <a:lnTo>
                      <a:pt x="275" y="7"/>
                    </a:lnTo>
                    <a:lnTo>
                      <a:pt x="297" y="11"/>
                    </a:lnTo>
                    <a:lnTo>
                      <a:pt x="319" y="18"/>
                    </a:lnTo>
                    <a:lnTo>
                      <a:pt x="336" y="29"/>
                    </a:lnTo>
                    <a:lnTo>
                      <a:pt x="354" y="40"/>
                    </a:lnTo>
                    <a:lnTo>
                      <a:pt x="371" y="55"/>
                    </a:lnTo>
                    <a:lnTo>
                      <a:pt x="387" y="71"/>
                    </a:lnTo>
                    <a:lnTo>
                      <a:pt x="402" y="84"/>
                    </a:lnTo>
                    <a:lnTo>
                      <a:pt x="415" y="104"/>
                    </a:lnTo>
                    <a:lnTo>
                      <a:pt x="426" y="122"/>
                    </a:lnTo>
                    <a:lnTo>
                      <a:pt x="437" y="139"/>
                    </a:lnTo>
                    <a:lnTo>
                      <a:pt x="446" y="161"/>
                    </a:lnTo>
                    <a:lnTo>
                      <a:pt x="448" y="183"/>
                    </a:lnTo>
                    <a:lnTo>
                      <a:pt x="453" y="205"/>
                    </a:lnTo>
                    <a:lnTo>
                      <a:pt x="457" y="232"/>
                    </a:lnTo>
                    <a:lnTo>
                      <a:pt x="453" y="254"/>
                    </a:lnTo>
                    <a:lnTo>
                      <a:pt x="448" y="276"/>
                    </a:lnTo>
                    <a:lnTo>
                      <a:pt x="446" y="298"/>
                    </a:lnTo>
                    <a:lnTo>
                      <a:pt x="437" y="320"/>
                    </a:lnTo>
                    <a:lnTo>
                      <a:pt x="426" y="337"/>
                    </a:lnTo>
                    <a:lnTo>
                      <a:pt x="415" y="359"/>
                    </a:lnTo>
                    <a:lnTo>
                      <a:pt x="402" y="375"/>
                    </a:lnTo>
                    <a:lnTo>
                      <a:pt x="387" y="392"/>
                    </a:lnTo>
                    <a:lnTo>
                      <a:pt x="371" y="408"/>
                    </a:lnTo>
                    <a:lnTo>
                      <a:pt x="354" y="419"/>
                    </a:lnTo>
                    <a:lnTo>
                      <a:pt x="336" y="432"/>
                    </a:lnTo>
                    <a:lnTo>
                      <a:pt x="319" y="441"/>
                    </a:lnTo>
                    <a:lnTo>
                      <a:pt x="297" y="447"/>
                    </a:lnTo>
                    <a:lnTo>
                      <a:pt x="275" y="454"/>
                    </a:lnTo>
                    <a:lnTo>
                      <a:pt x="253" y="458"/>
                    </a:lnTo>
                    <a:lnTo>
                      <a:pt x="226" y="458"/>
                    </a:lnTo>
                    <a:lnTo>
                      <a:pt x="204" y="458"/>
                    </a:lnTo>
                    <a:lnTo>
                      <a:pt x="182" y="454"/>
                    </a:lnTo>
                    <a:lnTo>
                      <a:pt x="160" y="447"/>
                    </a:lnTo>
                    <a:lnTo>
                      <a:pt x="138" y="441"/>
                    </a:lnTo>
                    <a:lnTo>
                      <a:pt x="121" y="432"/>
                    </a:lnTo>
                    <a:lnTo>
                      <a:pt x="99" y="419"/>
                    </a:lnTo>
                    <a:lnTo>
                      <a:pt x="83" y="408"/>
                    </a:lnTo>
                    <a:lnTo>
                      <a:pt x="66" y="392"/>
                    </a:lnTo>
                    <a:lnTo>
                      <a:pt x="50" y="375"/>
                    </a:lnTo>
                    <a:lnTo>
                      <a:pt x="39" y="359"/>
                    </a:lnTo>
                    <a:lnTo>
                      <a:pt x="24" y="337"/>
                    </a:lnTo>
                    <a:lnTo>
                      <a:pt x="17" y="320"/>
                    </a:lnTo>
                    <a:lnTo>
                      <a:pt x="11" y="298"/>
                    </a:lnTo>
                    <a:lnTo>
                      <a:pt x="4" y="276"/>
                    </a:lnTo>
                    <a:lnTo>
                      <a:pt x="0" y="254"/>
                    </a:lnTo>
                    <a:lnTo>
                      <a:pt x="0" y="232"/>
                    </a:lnTo>
                    <a:lnTo>
                      <a:pt x="0" y="205"/>
                    </a:lnTo>
                    <a:lnTo>
                      <a:pt x="4" y="183"/>
                    </a:lnTo>
                    <a:lnTo>
                      <a:pt x="11" y="161"/>
                    </a:lnTo>
                    <a:lnTo>
                      <a:pt x="17" y="139"/>
                    </a:lnTo>
                    <a:lnTo>
                      <a:pt x="24" y="122"/>
                    </a:lnTo>
                    <a:lnTo>
                      <a:pt x="39" y="104"/>
                    </a:lnTo>
                    <a:lnTo>
                      <a:pt x="50" y="84"/>
                    </a:lnTo>
                    <a:lnTo>
                      <a:pt x="66" y="71"/>
                    </a:lnTo>
                    <a:lnTo>
                      <a:pt x="83" y="55"/>
                    </a:lnTo>
                    <a:lnTo>
                      <a:pt x="99" y="40"/>
                    </a:lnTo>
                    <a:lnTo>
                      <a:pt x="121" y="29"/>
                    </a:lnTo>
                    <a:lnTo>
                      <a:pt x="138" y="18"/>
                    </a:lnTo>
                    <a:lnTo>
                      <a:pt x="160" y="11"/>
                    </a:lnTo>
                    <a:lnTo>
                      <a:pt x="182" y="7"/>
                    </a:lnTo>
                    <a:lnTo>
                      <a:pt x="204" y="5"/>
                    </a:lnTo>
                    <a:lnTo>
                      <a:pt x="226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33"/>
              <p:cNvSpPr>
                <a:spLocks/>
              </p:cNvSpPr>
              <p:nvPr/>
            </p:nvSpPr>
            <p:spPr bwMode="auto">
              <a:xfrm>
                <a:off x="4049" y="5919"/>
                <a:ext cx="453" cy="457"/>
              </a:xfrm>
              <a:custGeom>
                <a:avLst/>
                <a:gdLst>
                  <a:gd name="T0" fmla="*/ 249 w 453"/>
                  <a:gd name="T1" fmla="*/ 0 h 457"/>
                  <a:gd name="T2" fmla="*/ 293 w 453"/>
                  <a:gd name="T3" fmla="*/ 11 h 457"/>
                  <a:gd name="T4" fmla="*/ 337 w 453"/>
                  <a:gd name="T5" fmla="*/ 28 h 457"/>
                  <a:gd name="T6" fmla="*/ 372 w 453"/>
                  <a:gd name="T7" fmla="*/ 50 h 457"/>
                  <a:gd name="T8" fmla="*/ 403 w 453"/>
                  <a:gd name="T9" fmla="*/ 83 h 457"/>
                  <a:gd name="T10" fmla="*/ 427 w 453"/>
                  <a:gd name="T11" fmla="*/ 121 h 457"/>
                  <a:gd name="T12" fmla="*/ 442 w 453"/>
                  <a:gd name="T13" fmla="*/ 160 h 457"/>
                  <a:gd name="T14" fmla="*/ 453 w 453"/>
                  <a:gd name="T15" fmla="*/ 204 h 457"/>
                  <a:gd name="T16" fmla="*/ 453 w 453"/>
                  <a:gd name="T17" fmla="*/ 253 h 457"/>
                  <a:gd name="T18" fmla="*/ 442 w 453"/>
                  <a:gd name="T19" fmla="*/ 297 h 457"/>
                  <a:gd name="T20" fmla="*/ 427 w 453"/>
                  <a:gd name="T21" fmla="*/ 336 h 457"/>
                  <a:gd name="T22" fmla="*/ 403 w 453"/>
                  <a:gd name="T23" fmla="*/ 374 h 457"/>
                  <a:gd name="T24" fmla="*/ 372 w 453"/>
                  <a:gd name="T25" fmla="*/ 407 h 457"/>
                  <a:gd name="T26" fmla="*/ 337 w 453"/>
                  <a:gd name="T27" fmla="*/ 429 h 457"/>
                  <a:gd name="T28" fmla="*/ 293 w 453"/>
                  <a:gd name="T29" fmla="*/ 446 h 457"/>
                  <a:gd name="T30" fmla="*/ 249 w 453"/>
                  <a:gd name="T31" fmla="*/ 453 h 457"/>
                  <a:gd name="T32" fmla="*/ 200 w 453"/>
                  <a:gd name="T33" fmla="*/ 453 h 457"/>
                  <a:gd name="T34" fmla="*/ 156 w 453"/>
                  <a:gd name="T35" fmla="*/ 446 h 457"/>
                  <a:gd name="T36" fmla="*/ 117 w 453"/>
                  <a:gd name="T37" fmla="*/ 429 h 457"/>
                  <a:gd name="T38" fmla="*/ 79 w 453"/>
                  <a:gd name="T39" fmla="*/ 407 h 457"/>
                  <a:gd name="T40" fmla="*/ 51 w 453"/>
                  <a:gd name="T41" fmla="*/ 374 h 457"/>
                  <a:gd name="T42" fmla="*/ 24 w 453"/>
                  <a:gd name="T43" fmla="*/ 336 h 457"/>
                  <a:gd name="T44" fmla="*/ 7 w 453"/>
                  <a:gd name="T45" fmla="*/ 297 h 457"/>
                  <a:gd name="T46" fmla="*/ 0 w 453"/>
                  <a:gd name="T47" fmla="*/ 253 h 457"/>
                  <a:gd name="T48" fmla="*/ 0 w 453"/>
                  <a:gd name="T49" fmla="*/ 204 h 457"/>
                  <a:gd name="T50" fmla="*/ 7 w 453"/>
                  <a:gd name="T51" fmla="*/ 160 h 457"/>
                  <a:gd name="T52" fmla="*/ 24 w 453"/>
                  <a:gd name="T53" fmla="*/ 121 h 457"/>
                  <a:gd name="T54" fmla="*/ 51 w 453"/>
                  <a:gd name="T55" fmla="*/ 83 h 457"/>
                  <a:gd name="T56" fmla="*/ 79 w 453"/>
                  <a:gd name="T57" fmla="*/ 50 h 457"/>
                  <a:gd name="T58" fmla="*/ 117 w 453"/>
                  <a:gd name="T59" fmla="*/ 28 h 457"/>
                  <a:gd name="T60" fmla="*/ 156 w 453"/>
                  <a:gd name="T61" fmla="*/ 11 h 457"/>
                  <a:gd name="T62" fmla="*/ 200 w 453"/>
                  <a:gd name="T63" fmla="*/ 0 h 4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457"/>
                  <a:gd name="T98" fmla="*/ 453 w 453"/>
                  <a:gd name="T99" fmla="*/ 457 h 4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457">
                    <a:moveTo>
                      <a:pt x="227" y="0"/>
                    </a:moveTo>
                    <a:lnTo>
                      <a:pt x="249" y="0"/>
                    </a:lnTo>
                    <a:lnTo>
                      <a:pt x="271" y="4"/>
                    </a:lnTo>
                    <a:lnTo>
                      <a:pt x="293" y="11"/>
                    </a:lnTo>
                    <a:lnTo>
                      <a:pt x="315" y="17"/>
                    </a:lnTo>
                    <a:lnTo>
                      <a:pt x="337" y="28"/>
                    </a:lnTo>
                    <a:lnTo>
                      <a:pt x="354" y="39"/>
                    </a:lnTo>
                    <a:lnTo>
                      <a:pt x="372" y="50"/>
                    </a:lnTo>
                    <a:lnTo>
                      <a:pt x="387" y="66"/>
                    </a:lnTo>
                    <a:lnTo>
                      <a:pt x="403" y="83"/>
                    </a:lnTo>
                    <a:lnTo>
                      <a:pt x="416" y="103"/>
                    </a:lnTo>
                    <a:lnTo>
                      <a:pt x="427" y="121"/>
                    </a:lnTo>
                    <a:lnTo>
                      <a:pt x="436" y="138"/>
                    </a:lnTo>
                    <a:lnTo>
                      <a:pt x="442" y="160"/>
                    </a:lnTo>
                    <a:lnTo>
                      <a:pt x="449" y="182"/>
                    </a:lnTo>
                    <a:lnTo>
                      <a:pt x="453" y="204"/>
                    </a:lnTo>
                    <a:lnTo>
                      <a:pt x="453" y="226"/>
                    </a:lnTo>
                    <a:lnTo>
                      <a:pt x="453" y="253"/>
                    </a:lnTo>
                    <a:lnTo>
                      <a:pt x="449" y="275"/>
                    </a:lnTo>
                    <a:lnTo>
                      <a:pt x="442" y="297"/>
                    </a:lnTo>
                    <a:lnTo>
                      <a:pt x="436" y="319"/>
                    </a:lnTo>
                    <a:lnTo>
                      <a:pt x="427" y="336"/>
                    </a:lnTo>
                    <a:lnTo>
                      <a:pt x="416" y="354"/>
                    </a:lnTo>
                    <a:lnTo>
                      <a:pt x="403" y="374"/>
                    </a:lnTo>
                    <a:lnTo>
                      <a:pt x="387" y="391"/>
                    </a:lnTo>
                    <a:lnTo>
                      <a:pt x="372" y="407"/>
                    </a:lnTo>
                    <a:lnTo>
                      <a:pt x="354" y="418"/>
                    </a:lnTo>
                    <a:lnTo>
                      <a:pt x="337" y="429"/>
                    </a:lnTo>
                    <a:lnTo>
                      <a:pt x="315" y="440"/>
                    </a:lnTo>
                    <a:lnTo>
                      <a:pt x="293" y="446"/>
                    </a:lnTo>
                    <a:lnTo>
                      <a:pt x="271" y="453"/>
                    </a:lnTo>
                    <a:lnTo>
                      <a:pt x="249" y="453"/>
                    </a:lnTo>
                    <a:lnTo>
                      <a:pt x="227" y="457"/>
                    </a:lnTo>
                    <a:lnTo>
                      <a:pt x="200" y="453"/>
                    </a:lnTo>
                    <a:lnTo>
                      <a:pt x="178" y="453"/>
                    </a:lnTo>
                    <a:lnTo>
                      <a:pt x="156" y="446"/>
                    </a:lnTo>
                    <a:lnTo>
                      <a:pt x="139" y="440"/>
                    </a:lnTo>
                    <a:lnTo>
                      <a:pt x="117" y="429"/>
                    </a:lnTo>
                    <a:lnTo>
                      <a:pt x="99" y="418"/>
                    </a:lnTo>
                    <a:lnTo>
                      <a:pt x="79" y="407"/>
                    </a:lnTo>
                    <a:lnTo>
                      <a:pt x="66" y="391"/>
                    </a:lnTo>
                    <a:lnTo>
                      <a:pt x="51" y="374"/>
                    </a:lnTo>
                    <a:lnTo>
                      <a:pt x="35" y="354"/>
                    </a:lnTo>
                    <a:lnTo>
                      <a:pt x="24" y="336"/>
                    </a:lnTo>
                    <a:lnTo>
                      <a:pt x="13" y="319"/>
                    </a:lnTo>
                    <a:lnTo>
                      <a:pt x="7" y="297"/>
                    </a:lnTo>
                    <a:lnTo>
                      <a:pt x="2" y="275"/>
                    </a:lnTo>
                    <a:lnTo>
                      <a:pt x="0" y="253"/>
                    </a:lnTo>
                    <a:lnTo>
                      <a:pt x="0" y="226"/>
                    </a:lnTo>
                    <a:lnTo>
                      <a:pt x="0" y="204"/>
                    </a:lnTo>
                    <a:lnTo>
                      <a:pt x="2" y="182"/>
                    </a:lnTo>
                    <a:lnTo>
                      <a:pt x="7" y="160"/>
                    </a:lnTo>
                    <a:lnTo>
                      <a:pt x="13" y="138"/>
                    </a:lnTo>
                    <a:lnTo>
                      <a:pt x="24" y="121"/>
                    </a:lnTo>
                    <a:lnTo>
                      <a:pt x="35" y="103"/>
                    </a:lnTo>
                    <a:lnTo>
                      <a:pt x="51" y="83"/>
                    </a:lnTo>
                    <a:lnTo>
                      <a:pt x="66" y="66"/>
                    </a:lnTo>
                    <a:lnTo>
                      <a:pt x="79" y="50"/>
                    </a:lnTo>
                    <a:lnTo>
                      <a:pt x="99" y="39"/>
                    </a:lnTo>
                    <a:lnTo>
                      <a:pt x="117" y="28"/>
                    </a:lnTo>
                    <a:lnTo>
                      <a:pt x="139" y="17"/>
                    </a:lnTo>
                    <a:lnTo>
                      <a:pt x="156" y="11"/>
                    </a:lnTo>
                    <a:lnTo>
                      <a:pt x="178" y="4"/>
                    </a:lnTo>
                    <a:lnTo>
                      <a:pt x="200" y="0"/>
                    </a:lnTo>
                    <a:lnTo>
                      <a:pt x="227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34"/>
              <p:cNvSpPr>
                <a:spLocks/>
              </p:cNvSpPr>
              <p:nvPr/>
            </p:nvSpPr>
            <p:spPr bwMode="auto">
              <a:xfrm>
                <a:off x="2316" y="3291"/>
                <a:ext cx="453" cy="457"/>
              </a:xfrm>
              <a:custGeom>
                <a:avLst/>
                <a:gdLst>
                  <a:gd name="T0" fmla="*/ 249 w 453"/>
                  <a:gd name="T1" fmla="*/ 0 h 457"/>
                  <a:gd name="T2" fmla="*/ 295 w 453"/>
                  <a:gd name="T3" fmla="*/ 11 h 457"/>
                  <a:gd name="T4" fmla="*/ 334 w 453"/>
                  <a:gd name="T5" fmla="*/ 26 h 457"/>
                  <a:gd name="T6" fmla="*/ 372 w 453"/>
                  <a:gd name="T7" fmla="*/ 50 h 457"/>
                  <a:gd name="T8" fmla="*/ 400 w 453"/>
                  <a:gd name="T9" fmla="*/ 83 h 457"/>
                  <a:gd name="T10" fmla="*/ 427 w 453"/>
                  <a:gd name="T11" fmla="*/ 116 h 457"/>
                  <a:gd name="T12" fmla="*/ 444 w 453"/>
                  <a:gd name="T13" fmla="*/ 160 h 457"/>
                  <a:gd name="T14" fmla="*/ 453 w 453"/>
                  <a:gd name="T15" fmla="*/ 204 h 457"/>
                  <a:gd name="T16" fmla="*/ 453 w 453"/>
                  <a:gd name="T17" fmla="*/ 253 h 457"/>
                  <a:gd name="T18" fmla="*/ 444 w 453"/>
                  <a:gd name="T19" fmla="*/ 297 h 457"/>
                  <a:gd name="T20" fmla="*/ 427 w 453"/>
                  <a:gd name="T21" fmla="*/ 336 h 457"/>
                  <a:gd name="T22" fmla="*/ 400 w 453"/>
                  <a:gd name="T23" fmla="*/ 374 h 457"/>
                  <a:gd name="T24" fmla="*/ 372 w 453"/>
                  <a:gd name="T25" fmla="*/ 402 h 457"/>
                  <a:gd name="T26" fmla="*/ 334 w 453"/>
                  <a:gd name="T27" fmla="*/ 429 h 457"/>
                  <a:gd name="T28" fmla="*/ 295 w 453"/>
                  <a:gd name="T29" fmla="*/ 446 h 457"/>
                  <a:gd name="T30" fmla="*/ 249 w 453"/>
                  <a:gd name="T31" fmla="*/ 453 h 457"/>
                  <a:gd name="T32" fmla="*/ 205 w 453"/>
                  <a:gd name="T33" fmla="*/ 453 h 457"/>
                  <a:gd name="T34" fmla="*/ 156 w 453"/>
                  <a:gd name="T35" fmla="*/ 446 h 457"/>
                  <a:gd name="T36" fmla="*/ 117 w 453"/>
                  <a:gd name="T37" fmla="*/ 429 h 457"/>
                  <a:gd name="T38" fmla="*/ 79 w 453"/>
                  <a:gd name="T39" fmla="*/ 402 h 457"/>
                  <a:gd name="T40" fmla="*/ 51 w 453"/>
                  <a:gd name="T41" fmla="*/ 374 h 457"/>
                  <a:gd name="T42" fmla="*/ 24 w 453"/>
                  <a:gd name="T43" fmla="*/ 336 h 457"/>
                  <a:gd name="T44" fmla="*/ 7 w 453"/>
                  <a:gd name="T45" fmla="*/ 297 h 457"/>
                  <a:gd name="T46" fmla="*/ 0 w 453"/>
                  <a:gd name="T47" fmla="*/ 253 h 457"/>
                  <a:gd name="T48" fmla="*/ 0 w 453"/>
                  <a:gd name="T49" fmla="*/ 204 h 457"/>
                  <a:gd name="T50" fmla="*/ 7 w 453"/>
                  <a:gd name="T51" fmla="*/ 160 h 457"/>
                  <a:gd name="T52" fmla="*/ 24 w 453"/>
                  <a:gd name="T53" fmla="*/ 116 h 457"/>
                  <a:gd name="T54" fmla="*/ 51 w 453"/>
                  <a:gd name="T55" fmla="*/ 83 h 457"/>
                  <a:gd name="T56" fmla="*/ 79 w 453"/>
                  <a:gd name="T57" fmla="*/ 50 h 457"/>
                  <a:gd name="T58" fmla="*/ 117 w 453"/>
                  <a:gd name="T59" fmla="*/ 26 h 457"/>
                  <a:gd name="T60" fmla="*/ 156 w 453"/>
                  <a:gd name="T61" fmla="*/ 11 h 457"/>
                  <a:gd name="T62" fmla="*/ 205 w 453"/>
                  <a:gd name="T63" fmla="*/ 0 h 4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457"/>
                  <a:gd name="T98" fmla="*/ 453 w 453"/>
                  <a:gd name="T99" fmla="*/ 457 h 4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457">
                    <a:moveTo>
                      <a:pt x="227" y="0"/>
                    </a:moveTo>
                    <a:lnTo>
                      <a:pt x="249" y="0"/>
                    </a:lnTo>
                    <a:lnTo>
                      <a:pt x="273" y="4"/>
                    </a:lnTo>
                    <a:lnTo>
                      <a:pt x="295" y="11"/>
                    </a:lnTo>
                    <a:lnTo>
                      <a:pt x="315" y="17"/>
                    </a:lnTo>
                    <a:lnTo>
                      <a:pt x="334" y="26"/>
                    </a:lnTo>
                    <a:lnTo>
                      <a:pt x="354" y="37"/>
                    </a:lnTo>
                    <a:lnTo>
                      <a:pt x="372" y="50"/>
                    </a:lnTo>
                    <a:lnTo>
                      <a:pt x="387" y="66"/>
                    </a:lnTo>
                    <a:lnTo>
                      <a:pt x="400" y="83"/>
                    </a:lnTo>
                    <a:lnTo>
                      <a:pt x="416" y="99"/>
                    </a:lnTo>
                    <a:lnTo>
                      <a:pt x="427" y="116"/>
                    </a:lnTo>
                    <a:lnTo>
                      <a:pt x="433" y="138"/>
                    </a:lnTo>
                    <a:lnTo>
                      <a:pt x="444" y="160"/>
                    </a:lnTo>
                    <a:lnTo>
                      <a:pt x="449" y="182"/>
                    </a:lnTo>
                    <a:lnTo>
                      <a:pt x="453" y="204"/>
                    </a:lnTo>
                    <a:lnTo>
                      <a:pt x="453" y="226"/>
                    </a:lnTo>
                    <a:lnTo>
                      <a:pt x="453" y="253"/>
                    </a:lnTo>
                    <a:lnTo>
                      <a:pt x="449" y="275"/>
                    </a:lnTo>
                    <a:lnTo>
                      <a:pt x="444" y="297"/>
                    </a:lnTo>
                    <a:lnTo>
                      <a:pt x="433" y="314"/>
                    </a:lnTo>
                    <a:lnTo>
                      <a:pt x="427" y="336"/>
                    </a:lnTo>
                    <a:lnTo>
                      <a:pt x="416" y="354"/>
                    </a:lnTo>
                    <a:lnTo>
                      <a:pt x="400" y="374"/>
                    </a:lnTo>
                    <a:lnTo>
                      <a:pt x="387" y="387"/>
                    </a:lnTo>
                    <a:lnTo>
                      <a:pt x="372" y="402"/>
                    </a:lnTo>
                    <a:lnTo>
                      <a:pt x="354" y="418"/>
                    </a:lnTo>
                    <a:lnTo>
                      <a:pt x="334" y="429"/>
                    </a:lnTo>
                    <a:lnTo>
                      <a:pt x="315" y="440"/>
                    </a:lnTo>
                    <a:lnTo>
                      <a:pt x="295" y="446"/>
                    </a:lnTo>
                    <a:lnTo>
                      <a:pt x="273" y="451"/>
                    </a:lnTo>
                    <a:lnTo>
                      <a:pt x="249" y="453"/>
                    </a:lnTo>
                    <a:lnTo>
                      <a:pt x="227" y="457"/>
                    </a:lnTo>
                    <a:lnTo>
                      <a:pt x="205" y="453"/>
                    </a:lnTo>
                    <a:lnTo>
                      <a:pt x="178" y="451"/>
                    </a:lnTo>
                    <a:lnTo>
                      <a:pt x="156" y="446"/>
                    </a:lnTo>
                    <a:lnTo>
                      <a:pt x="139" y="440"/>
                    </a:lnTo>
                    <a:lnTo>
                      <a:pt x="117" y="429"/>
                    </a:lnTo>
                    <a:lnTo>
                      <a:pt x="97" y="418"/>
                    </a:lnTo>
                    <a:lnTo>
                      <a:pt x="79" y="402"/>
                    </a:lnTo>
                    <a:lnTo>
                      <a:pt x="64" y="387"/>
                    </a:lnTo>
                    <a:lnTo>
                      <a:pt x="51" y="374"/>
                    </a:lnTo>
                    <a:lnTo>
                      <a:pt x="35" y="354"/>
                    </a:lnTo>
                    <a:lnTo>
                      <a:pt x="24" y="336"/>
                    </a:lnTo>
                    <a:lnTo>
                      <a:pt x="18" y="314"/>
                    </a:lnTo>
                    <a:lnTo>
                      <a:pt x="7" y="297"/>
                    </a:lnTo>
                    <a:lnTo>
                      <a:pt x="2" y="275"/>
                    </a:lnTo>
                    <a:lnTo>
                      <a:pt x="0" y="253"/>
                    </a:lnTo>
                    <a:lnTo>
                      <a:pt x="0" y="226"/>
                    </a:lnTo>
                    <a:lnTo>
                      <a:pt x="0" y="204"/>
                    </a:lnTo>
                    <a:lnTo>
                      <a:pt x="2" y="182"/>
                    </a:lnTo>
                    <a:lnTo>
                      <a:pt x="7" y="160"/>
                    </a:lnTo>
                    <a:lnTo>
                      <a:pt x="18" y="138"/>
                    </a:lnTo>
                    <a:lnTo>
                      <a:pt x="24" y="116"/>
                    </a:lnTo>
                    <a:lnTo>
                      <a:pt x="35" y="99"/>
                    </a:lnTo>
                    <a:lnTo>
                      <a:pt x="51" y="83"/>
                    </a:lnTo>
                    <a:lnTo>
                      <a:pt x="64" y="66"/>
                    </a:lnTo>
                    <a:lnTo>
                      <a:pt x="79" y="50"/>
                    </a:lnTo>
                    <a:lnTo>
                      <a:pt x="97" y="37"/>
                    </a:lnTo>
                    <a:lnTo>
                      <a:pt x="117" y="26"/>
                    </a:lnTo>
                    <a:lnTo>
                      <a:pt x="139" y="17"/>
                    </a:lnTo>
                    <a:lnTo>
                      <a:pt x="156" y="11"/>
                    </a:lnTo>
                    <a:lnTo>
                      <a:pt x="178" y="4"/>
                    </a:lnTo>
                    <a:lnTo>
                      <a:pt x="205" y="0"/>
                    </a:lnTo>
                    <a:lnTo>
                      <a:pt x="227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35"/>
              <p:cNvSpPr>
                <a:spLocks/>
              </p:cNvSpPr>
              <p:nvPr/>
            </p:nvSpPr>
            <p:spPr bwMode="auto">
              <a:xfrm>
                <a:off x="917" y="3480"/>
                <a:ext cx="458" cy="458"/>
              </a:xfrm>
              <a:custGeom>
                <a:avLst/>
                <a:gdLst>
                  <a:gd name="T0" fmla="*/ 418 w 458"/>
                  <a:gd name="T1" fmla="*/ 99 h 458"/>
                  <a:gd name="T2" fmla="*/ 440 w 458"/>
                  <a:gd name="T3" fmla="*/ 141 h 458"/>
                  <a:gd name="T4" fmla="*/ 451 w 458"/>
                  <a:gd name="T5" fmla="*/ 185 h 458"/>
                  <a:gd name="T6" fmla="*/ 458 w 458"/>
                  <a:gd name="T7" fmla="*/ 229 h 458"/>
                  <a:gd name="T8" fmla="*/ 455 w 458"/>
                  <a:gd name="T9" fmla="*/ 273 h 458"/>
                  <a:gd name="T10" fmla="*/ 440 w 458"/>
                  <a:gd name="T11" fmla="*/ 312 h 458"/>
                  <a:gd name="T12" fmla="*/ 422 w 458"/>
                  <a:gd name="T13" fmla="*/ 352 h 458"/>
                  <a:gd name="T14" fmla="*/ 392 w 458"/>
                  <a:gd name="T15" fmla="*/ 389 h 458"/>
                  <a:gd name="T16" fmla="*/ 357 w 458"/>
                  <a:gd name="T17" fmla="*/ 418 h 458"/>
                  <a:gd name="T18" fmla="*/ 315 w 458"/>
                  <a:gd name="T19" fmla="*/ 440 h 458"/>
                  <a:gd name="T20" fmla="*/ 275 w 458"/>
                  <a:gd name="T21" fmla="*/ 451 h 458"/>
                  <a:gd name="T22" fmla="*/ 231 w 458"/>
                  <a:gd name="T23" fmla="*/ 458 h 458"/>
                  <a:gd name="T24" fmla="*/ 187 w 458"/>
                  <a:gd name="T25" fmla="*/ 451 h 458"/>
                  <a:gd name="T26" fmla="*/ 143 w 458"/>
                  <a:gd name="T27" fmla="*/ 440 h 458"/>
                  <a:gd name="T28" fmla="*/ 108 w 458"/>
                  <a:gd name="T29" fmla="*/ 422 h 458"/>
                  <a:gd name="T30" fmla="*/ 71 w 458"/>
                  <a:gd name="T31" fmla="*/ 392 h 458"/>
                  <a:gd name="T32" fmla="*/ 42 w 458"/>
                  <a:gd name="T33" fmla="*/ 356 h 458"/>
                  <a:gd name="T34" fmla="*/ 20 w 458"/>
                  <a:gd name="T35" fmla="*/ 315 h 458"/>
                  <a:gd name="T36" fmla="*/ 5 w 458"/>
                  <a:gd name="T37" fmla="*/ 275 h 458"/>
                  <a:gd name="T38" fmla="*/ 0 w 458"/>
                  <a:gd name="T39" fmla="*/ 231 h 458"/>
                  <a:gd name="T40" fmla="*/ 5 w 458"/>
                  <a:gd name="T41" fmla="*/ 187 h 458"/>
                  <a:gd name="T42" fmla="*/ 16 w 458"/>
                  <a:gd name="T43" fmla="*/ 143 h 458"/>
                  <a:gd name="T44" fmla="*/ 38 w 458"/>
                  <a:gd name="T45" fmla="*/ 103 h 458"/>
                  <a:gd name="T46" fmla="*/ 66 w 458"/>
                  <a:gd name="T47" fmla="*/ 70 h 458"/>
                  <a:gd name="T48" fmla="*/ 99 w 458"/>
                  <a:gd name="T49" fmla="*/ 42 h 458"/>
                  <a:gd name="T50" fmla="*/ 141 w 458"/>
                  <a:gd name="T51" fmla="*/ 20 h 458"/>
                  <a:gd name="T52" fmla="*/ 183 w 458"/>
                  <a:gd name="T53" fmla="*/ 4 h 458"/>
                  <a:gd name="T54" fmla="*/ 227 w 458"/>
                  <a:gd name="T55" fmla="*/ 0 h 458"/>
                  <a:gd name="T56" fmla="*/ 271 w 458"/>
                  <a:gd name="T57" fmla="*/ 4 h 458"/>
                  <a:gd name="T58" fmla="*/ 313 w 458"/>
                  <a:gd name="T59" fmla="*/ 15 h 458"/>
                  <a:gd name="T60" fmla="*/ 352 w 458"/>
                  <a:gd name="T61" fmla="*/ 37 h 458"/>
                  <a:gd name="T62" fmla="*/ 389 w 458"/>
                  <a:gd name="T63" fmla="*/ 64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403" y="81"/>
                    </a:moveTo>
                    <a:lnTo>
                      <a:pt x="418" y="99"/>
                    </a:lnTo>
                    <a:lnTo>
                      <a:pt x="429" y="121"/>
                    </a:lnTo>
                    <a:lnTo>
                      <a:pt x="440" y="141"/>
                    </a:lnTo>
                    <a:lnTo>
                      <a:pt x="447" y="163"/>
                    </a:lnTo>
                    <a:lnTo>
                      <a:pt x="451" y="185"/>
                    </a:lnTo>
                    <a:lnTo>
                      <a:pt x="455" y="207"/>
                    </a:lnTo>
                    <a:lnTo>
                      <a:pt x="458" y="229"/>
                    </a:lnTo>
                    <a:lnTo>
                      <a:pt x="455" y="251"/>
                    </a:lnTo>
                    <a:lnTo>
                      <a:pt x="455" y="273"/>
                    </a:lnTo>
                    <a:lnTo>
                      <a:pt x="447" y="290"/>
                    </a:lnTo>
                    <a:lnTo>
                      <a:pt x="440" y="312"/>
                    </a:lnTo>
                    <a:lnTo>
                      <a:pt x="433" y="334"/>
                    </a:lnTo>
                    <a:lnTo>
                      <a:pt x="422" y="352"/>
                    </a:lnTo>
                    <a:lnTo>
                      <a:pt x="407" y="370"/>
                    </a:lnTo>
                    <a:lnTo>
                      <a:pt x="392" y="389"/>
                    </a:lnTo>
                    <a:lnTo>
                      <a:pt x="374" y="403"/>
                    </a:lnTo>
                    <a:lnTo>
                      <a:pt x="357" y="418"/>
                    </a:lnTo>
                    <a:lnTo>
                      <a:pt x="337" y="429"/>
                    </a:lnTo>
                    <a:lnTo>
                      <a:pt x="315" y="440"/>
                    </a:lnTo>
                    <a:lnTo>
                      <a:pt x="297" y="447"/>
                    </a:lnTo>
                    <a:lnTo>
                      <a:pt x="275" y="451"/>
                    </a:lnTo>
                    <a:lnTo>
                      <a:pt x="253" y="455"/>
                    </a:lnTo>
                    <a:lnTo>
                      <a:pt x="231" y="458"/>
                    </a:lnTo>
                    <a:lnTo>
                      <a:pt x="209" y="455"/>
                    </a:lnTo>
                    <a:lnTo>
                      <a:pt x="187" y="451"/>
                    </a:lnTo>
                    <a:lnTo>
                      <a:pt x="165" y="447"/>
                    </a:lnTo>
                    <a:lnTo>
                      <a:pt x="143" y="440"/>
                    </a:lnTo>
                    <a:lnTo>
                      <a:pt x="126" y="433"/>
                    </a:lnTo>
                    <a:lnTo>
                      <a:pt x="108" y="422"/>
                    </a:lnTo>
                    <a:lnTo>
                      <a:pt x="88" y="407"/>
                    </a:lnTo>
                    <a:lnTo>
                      <a:pt x="71" y="392"/>
                    </a:lnTo>
                    <a:lnTo>
                      <a:pt x="55" y="374"/>
                    </a:lnTo>
                    <a:lnTo>
                      <a:pt x="42" y="356"/>
                    </a:lnTo>
                    <a:lnTo>
                      <a:pt x="27" y="337"/>
                    </a:lnTo>
                    <a:lnTo>
                      <a:pt x="20" y="315"/>
                    </a:lnTo>
                    <a:lnTo>
                      <a:pt x="11" y="297"/>
                    </a:lnTo>
                    <a:lnTo>
                      <a:pt x="5" y="275"/>
                    </a:lnTo>
                    <a:lnTo>
                      <a:pt x="0" y="253"/>
                    </a:lnTo>
                    <a:lnTo>
                      <a:pt x="0" y="231"/>
                    </a:lnTo>
                    <a:lnTo>
                      <a:pt x="0" y="209"/>
                    </a:lnTo>
                    <a:lnTo>
                      <a:pt x="5" y="187"/>
                    </a:lnTo>
                    <a:lnTo>
                      <a:pt x="9" y="165"/>
                    </a:lnTo>
                    <a:lnTo>
                      <a:pt x="16" y="143"/>
                    </a:lnTo>
                    <a:lnTo>
                      <a:pt x="27" y="125"/>
                    </a:lnTo>
                    <a:lnTo>
                      <a:pt x="38" y="103"/>
                    </a:lnTo>
                    <a:lnTo>
                      <a:pt x="49" y="86"/>
                    </a:lnTo>
                    <a:lnTo>
                      <a:pt x="66" y="70"/>
                    </a:lnTo>
                    <a:lnTo>
                      <a:pt x="82" y="53"/>
                    </a:lnTo>
                    <a:lnTo>
                      <a:pt x="99" y="42"/>
                    </a:lnTo>
                    <a:lnTo>
                      <a:pt x="121" y="26"/>
                    </a:lnTo>
                    <a:lnTo>
                      <a:pt x="141" y="20"/>
                    </a:lnTo>
                    <a:lnTo>
                      <a:pt x="163" y="11"/>
                    </a:lnTo>
                    <a:lnTo>
                      <a:pt x="183" y="4"/>
                    </a:lnTo>
                    <a:lnTo>
                      <a:pt x="205" y="0"/>
                    </a:lnTo>
                    <a:lnTo>
                      <a:pt x="227" y="0"/>
                    </a:lnTo>
                    <a:lnTo>
                      <a:pt x="249" y="0"/>
                    </a:lnTo>
                    <a:lnTo>
                      <a:pt x="271" y="4"/>
                    </a:lnTo>
                    <a:lnTo>
                      <a:pt x="293" y="9"/>
                    </a:lnTo>
                    <a:lnTo>
                      <a:pt x="313" y="15"/>
                    </a:lnTo>
                    <a:lnTo>
                      <a:pt x="335" y="26"/>
                    </a:lnTo>
                    <a:lnTo>
                      <a:pt x="352" y="37"/>
                    </a:lnTo>
                    <a:lnTo>
                      <a:pt x="370" y="48"/>
                    </a:lnTo>
                    <a:lnTo>
                      <a:pt x="389" y="64"/>
                    </a:lnTo>
                    <a:lnTo>
                      <a:pt x="403" y="81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36"/>
              <p:cNvSpPr>
                <a:spLocks/>
              </p:cNvSpPr>
              <p:nvPr/>
            </p:nvSpPr>
            <p:spPr bwMode="auto">
              <a:xfrm>
                <a:off x="3277" y="4428"/>
                <a:ext cx="458" cy="458"/>
              </a:xfrm>
              <a:custGeom>
                <a:avLst/>
                <a:gdLst>
                  <a:gd name="T0" fmla="*/ 361 w 458"/>
                  <a:gd name="T1" fmla="*/ 44 h 458"/>
                  <a:gd name="T2" fmla="*/ 394 w 458"/>
                  <a:gd name="T3" fmla="*/ 73 h 458"/>
                  <a:gd name="T4" fmla="*/ 420 w 458"/>
                  <a:gd name="T5" fmla="*/ 111 h 458"/>
                  <a:gd name="T6" fmla="*/ 442 w 458"/>
                  <a:gd name="T7" fmla="*/ 148 h 458"/>
                  <a:gd name="T8" fmla="*/ 453 w 458"/>
                  <a:gd name="T9" fmla="*/ 192 h 458"/>
                  <a:gd name="T10" fmla="*/ 458 w 458"/>
                  <a:gd name="T11" fmla="*/ 236 h 458"/>
                  <a:gd name="T12" fmla="*/ 449 w 458"/>
                  <a:gd name="T13" fmla="*/ 280 h 458"/>
                  <a:gd name="T14" fmla="*/ 436 w 458"/>
                  <a:gd name="T15" fmla="*/ 322 h 458"/>
                  <a:gd name="T16" fmla="*/ 414 w 458"/>
                  <a:gd name="T17" fmla="*/ 364 h 458"/>
                  <a:gd name="T18" fmla="*/ 383 w 458"/>
                  <a:gd name="T19" fmla="*/ 397 h 458"/>
                  <a:gd name="T20" fmla="*/ 348 w 458"/>
                  <a:gd name="T21" fmla="*/ 421 h 458"/>
                  <a:gd name="T22" fmla="*/ 306 w 458"/>
                  <a:gd name="T23" fmla="*/ 443 h 458"/>
                  <a:gd name="T24" fmla="*/ 266 w 458"/>
                  <a:gd name="T25" fmla="*/ 454 h 458"/>
                  <a:gd name="T26" fmla="*/ 222 w 458"/>
                  <a:gd name="T27" fmla="*/ 458 h 458"/>
                  <a:gd name="T28" fmla="*/ 178 w 458"/>
                  <a:gd name="T29" fmla="*/ 452 h 458"/>
                  <a:gd name="T30" fmla="*/ 134 w 458"/>
                  <a:gd name="T31" fmla="*/ 436 h 458"/>
                  <a:gd name="T32" fmla="*/ 95 w 458"/>
                  <a:gd name="T33" fmla="*/ 414 h 458"/>
                  <a:gd name="T34" fmla="*/ 57 w 458"/>
                  <a:gd name="T35" fmla="*/ 386 h 458"/>
                  <a:gd name="T36" fmla="*/ 33 w 458"/>
                  <a:gd name="T37" fmla="*/ 348 h 458"/>
                  <a:gd name="T38" fmla="*/ 13 w 458"/>
                  <a:gd name="T39" fmla="*/ 309 h 458"/>
                  <a:gd name="T40" fmla="*/ 2 w 458"/>
                  <a:gd name="T41" fmla="*/ 269 h 458"/>
                  <a:gd name="T42" fmla="*/ 0 w 458"/>
                  <a:gd name="T43" fmla="*/ 225 h 458"/>
                  <a:gd name="T44" fmla="*/ 2 w 458"/>
                  <a:gd name="T45" fmla="*/ 181 h 458"/>
                  <a:gd name="T46" fmla="*/ 18 w 458"/>
                  <a:gd name="T47" fmla="*/ 137 h 458"/>
                  <a:gd name="T48" fmla="*/ 44 w 458"/>
                  <a:gd name="T49" fmla="*/ 95 h 458"/>
                  <a:gd name="T50" fmla="*/ 73 w 458"/>
                  <a:gd name="T51" fmla="*/ 60 h 458"/>
                  <a:gd name="T52" fmla="*/ 110 w 458"/>
                  <a:gd name="T53" fmla="*/ 33 h 458"/>
                  <a:gd name="T54" fmla="*/ 145 w 458"/>
                  <a:gd name="T55" fmla="*/ 16 h 458"/>
                  <a:gd name="T56" fmla="*/ 189 w 458"/>
                  <a:gd name="T57" fmla="*/ 5 h 458"/>
                  <a:gd name="T58" fmla="*/ 233 w 458"/>
                  <a:gd name="T59" fmla="*/ 0 h 458"/>
                  <a:gd name="T60" fmla="*/ 277 w 458"/>
                  <a:gd name="T61" fmla="*/ 5 h 458"/>
                  <a:gd name="T62" fmla="*/ 321 w 458"/>
                  <a:gd name="T63" fmla="*/ 18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339" y="29"/>
                    </a:moveTo>
                    <a:lnTo>
                      <a:pt x="361" y="44"/>
                    </a:lnTo>
                    <a:lnTo>
                      <a:pt x="381" y="60"/>
                    </a:lnTo>
                    <a:lnTo>
                      <a:pt x="394" y="73"/>
                    </a:lnTo>
                    <a:lnTo>
                      <a:pt x="409" y="93"/>
                    </a:lnTo>
                    <a:lnTo>
                      <a:pt x="420" y="111"/>
                    </a:lnTo>
                    <a:lnTo>
                      <a:pt x="431" y="128"/>
                    </a:lnTo>
                    <a:lnTo>
                      <a:pt x="442" y="148"/>
                    </a:lnTo>
                    <a:lnTo>
                      <a:pt x="447" y="170"/>
                    </a:lnTo>
                    <a:lnTo>
                      <a:pt x="453" y="192"/>
                    </a:lnTo>
                    <a:lnTo>
                      <a:pt x="453" y="214"/>
                    </a:lnTo>
                    <a:lnTo>
                      <a:pt x="458" y="236"/>
                    </a:lnTo>
                    <a:lnTo>
                      <a:pt x="453" y="258"/>
                    </a:lnTo>
                    <a:lnTo>
                      <a:pt x="449" y="280"/>
                    </a:lnTo>
                    <a:lnTo>
                      <a:pt x="442" y="302"/>
                    </a:lnTo>
                    <a:lnTo>
                      <a:pt x="436" y="322"/>
                    </a:lnTo>
                    <a:lnTo>
                      <a:pt x="425" y="342"/>
                    </a:lnTo>
                    <a:lnTo>
                      <a:pt x="414" y="364"/>
                    </a:lnTo>
                    <a:lnTo>
                      <a:pt x="398" y="381"/>
                    </a:lnTo>
                    <a:lnTo>
                      <a:pt x="383" y="397"/>
                    </a:lnTo>
                    <a:lnTo>
                      <a:pt x="365" y="410"/>
                    </a:lnTo>
                    <a:lnTo>
                      <a:pt x="348" y="421"/>
                    </a:lnTo>
                    <a:lnTo>
                      <a:pt x="328" y="432"/>
                    </a:lnTo>
                    <a:lnTo>
                      <a:pt x="306" y="443"/>
                    </a:lnTo>
                    <a:lnTo>
                      <a:pt x="286" y="447"/>
                    </a:lnTo>
                    <a:lnTo>
                      <a:pt x="266" y="454"/>
                    </a:lnTo>
                    <a:lnTo>
                      <a:pt x="244" y="454"/>
                    </a:lnTo>
                    <a:lnTo>
                      <a:pt x="222" y="458"/>
                    </a:lnTo>
                    <a:lnTo>
                      <a:pt x="200" y="454"/>
                    </a:lnTo>
                    <a:lnTo>
                      <a:pt x="178" y="452"/>
                    </a:lnTo>
                    <a:lnTo>
                      <a:pt x="156" y="443"/>
                    </a:lnTo>
                    <a:lnTo>
                      <a:pt x="134" y="436"/>
                    </a:lnTo>
                    <a:lnTo>
                      <a:pt x="112" y="425"/>
                    </a:lnTo>
                    <a:lnTo>
                      <a:pt x="95" y="414"/>
                    </a:lnTo>
                    <a:lnTo>
                      <a:pt x="77" y="399"/>
                    </a:lnTo>
                    <a:lnTo>
                      <a:pt x="57" y="386"/>
                    </a:lnTo>
                    <a:lnTo>
                      <a:pt x="46" y="366"/>
                    </a:lnTo>
                    <a:lnTo>
                      <a:pt x="33" y="348"/>
                    </a:lnTo>
                    <a:lnTo>
                      <a:pt x="22" y="331"/>
                    </a:lnTo>
                    <a:lnTo>
                      <a:pt x="13" y="309"/>
                    </a:lnTo>
                    <a:lnTo>
                      <a:pt x="7" y="287"/>
                    </a:lnTo>
                    <a:lnTo>
                      <a:pt x="2" y="269"/>
                    </a:lnTo>
                    <a:lnTo>
                      <a:pt x="0" y="247"/>
                    </a:lnTo>
                    <a:lnTo>
                      <a:pt x="0" y="225"/>
                    </a:lnTo>
                    <a:lnTo>
                      <a:pt x="0" y="203"/>
                    </a:lnTo>
                    <a:lnTo>
                      <a:pt x="2" y="181"/>
                    </a:lnTo>
                    <a:lnTo>
                      <a:pt x="11" y="159"/>
                    </a:lnTo>
                    <a:lnTo>
                      <a:pt x="18" y="137"/>
                    </a:lnTo>
                    <a:lnTo>
                      <a:pt x="29" y="115"/>
                    </a:lnTo>
                    <a:lnTo>
                      <a:pt x="44" y="95"/>
                    </a:lnTo>
                    <a:lnTo>
                      <a:pt x="57" y="78"/>
                    </a:lnTo>
                    <a:lnTo>
                      <a:pt x="73" y="60"/>
                    </a:lnTo>
                    <a:lnTo>
                      <a:pt x="90" y="44"/>
                    </a:lnTo>
                    <a:lnTo>
                      <a:pt x="110" y="33"/>
                    </a:lnTo>
                    <a:lnTo>
                      <a:pt x="128" y="22"/>
                    </a:lnTo>
                    <a:lnTo>
                      <a:pt x="145" y="16"/>
                    </a:lnTo>
                    <a:lnTo>
                      <a:pt x="167" y="7"/>
                    </a:lnTo>
                    <a:lnTo>
                      <a:pt x="189" y="5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5" y="0"/>
                    </a:lnTo>
                    <a:lnTo>
                      <a:pt x="277" y="5"/>
                    </a:lnTo>
                    <a:lnTo>
                      <a:pt x="299" y="11"/>
                    </a:lnTo>
                    <a:lnTo>
                      <a:pt x="321" y="18"/>
                    </a:lnTo>
                    <a:lnTo>
                      <a:pt x="339" y="29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37"/>
              <p:cNvSpPr>
                <a:spLocks/>
              </p:cNvSpPr>
              <p:nvPr/>
            </p:nvSpPr>
            <p:spPr bwMode="auto">
              <a:xfrm>
                <a:off x="3631" y="2536"/>
                <a:ext cx="458" cy="457"/>
              </a:xfrm>
              <a:custGeom>
                <a:avLst/>
                <a:gdLst>
                  <a:gd name="T0" fmla="*/ 363 w 458"/>
                  <a:gd name="T1" fmla="*/ 44 h 457"/>
                  <a:gd name="T2" fmla="*/ 398 w 458"/>
                  <a:gd name="T3" fmla="*/ 74 h 457"/>
                  <a:gd name="T4" fmla="*/ 425 w 458"/>
                  <a:gd name="T5" fmla="*/ 110 h 457"/>
                  <a:gd name="T6" fmla="*/ 442 w 458"/>
                  <a:gd name="T7" fmla="*/ 151 h 457"/>
                  <a:gd name="T8" fmla="*/ 453 w 458"/>
                  <a:gd name="T9" fmla="*/ 191 h 457"/>
                  <a:gd name="T10" fmla="*/ 458 w 458"/>
                  <a:gd name="T11" fmla="*/ 235 h 457"/>
                  <a:gd name="T12" fmla="*/ 453 w 458"/>
                  <a:gd name="T13" fmla="*/ 279 h 457"/>
                  <a:gd name="T14" fmla="*/ 440 w 458"/>
                  <a:gd name="T15" fmla="*/ 323 h 457"/>
                  <a:gd name="T16" fmla="*/ 414 w 458"/>
                  <a:gd name="T17" fmla="*/ 363 h 457"/>
                  <a:gd name="T18" fmla="*/ 385 w 458"/>
                  <a:gd name="T19" fmla="*/ 400 h 457"/>
                  <a:gd name="T20" fmla="*/ 348 w 458"/>
                  <a:gd name="T21" fmla="*/ 424 h 457"/>
                  <a:gd name="T22" fmla="*/ 310 w 458"/>
                  <a:gd name="T23" fmla="*/ 444 h 457"/>
                  <a:gd name="T24" fmla="*/ 266 w 458"/>
                  <a:gd name="T25" fmla="*/ 455 h 457"/>
                  <a:gd name="T26" fmla="*/ 225 w 458"/>
                  <a:gd name="T27" fmla="*/ 457 h 457"/>
                  <a:gd name="T28" fmla="*/ 181 w 458"/>
                  <a:gd name="T29" fmla="*/ 455 h 457"/>
                  <a:gd name="T30" fmla="*/ 137 w 458"/>
                  <a:gd name="T31" fmla="*/ 440 h 457"/>
                  <a:gd name="T32" fmla="*/ 95 w 458"/>
                  <a:gd name="T33" fmla="*/ 413 h 457"/>
                  <a:gd name="T34" fmla="*/ 62 w 458"/>
                  <a:gd name="T35" fmla="*/ 385 h 457"/>
                  <a:gd name="T36" fmla="*/ 38 w 458"/>
                  <a:gd name="T37" fmla="*/ 347 h 457"/>
                  <a:gd name="T38" fmla="*/ 16 w 458"/>
                  <a:gd name="T39" fmla="*/ 312 h 457"/>
                  <a:gd name="T40" fmla="*/ 5 w 458"/>
                  <a:gd name="T41" fmla="*/ 268 h 457"/>
                  <a:gd name="T42" fmla="*/ 0 w 458"/>
                  <a:gd name="T43" fmla="*/ 224 h 457"/>
                  <a:gd name="T44" fmla="*/ 7 w 458"/>
                  <a:gd name="T45" fmla="*/ 180 h 457"/>
                  <a:gd name="T46" fmla="*/ 22 w 458"/>
                  <a:gd name="T47" fmla="*/ 136 h 457"/>
                  <a:gd name="T48" fmla="*/ 44 w 458"/>
                  <a:gd name="T49" fmla="*/ 96 h 457"/>
                  <a:gd name="T50" fmla="*/ 73 w 458"/>
                  <a:gd name="T51" fmla="*/ 63 h 457"/>
                  <a:gd name="T52" fmla="*/ 110 w 458"/>
                  <a:gd name="T53" fmla="*/ 37 h 457"/>
                  <a:gd name="T54" fmla="*/ 150 w 458"/>
                  <a:gd name="T55" fmla="*/ 15 h 457"/>
                  <a:gd name="T56" fmla="*/ 192 w 458"/>
                  <a:gd name="T57" fmla="*/ 4 h 457"/>
                  <a:gd name="T58" fmla="*/ 236 w 458"/>
                  <a:gd name="T59" fmla="*/ 0 h 457"/>
                  <a:gd name="T60" fmla="*/ 277 w 458"/>
                  <a:gd name="T61" fmla="*/ 8 h 457"/>
                  <a:gd name="T62" fmla="*/ 321 w 458"/>
                  <a:gd name="T63" fmla="*/ 22 h 4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7"/>
                  <a:gd name="T98" fmla="*/ 458 w 458"/>
                  <a:gd name="T99" fmla="*/ 457 h 4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7">
                    <a:moveTo>
                      <a:pt x="343" y="33"/>
                    </a:moveTo>
                    <a:lnTo>
                      <a:pt x="363" y="44"/>
                    </a:lnTo>
                    <a:lnTo>
                      <a:pt x="381" y="59"/>
                    </a:lnTo>
                    <a:lnTo>
                      <a:pt x="398" y="74"/>
                    </a:lnTo>
                    <a:lnTo>
                      <a:pt x="409" y="92"/>
                    </a:lnTo>
                    <a:lnTo>
                      <a:pt x="425" y="110"/>
                    </a:lnTo>
                    <a:lnTo>
                      <a:pt x="436" y="129"/>
                    </a:lnTo>
                    <a:lnTo>
                      <a:pt x="442" y="151"/>
                    </a:lnTo>
                    <a:lnTo>
                      <a:pt x="451" y="173"/>
                    </a:lnTo>
                    <a:lnTo>
                      <a:pt x="453" y="191"/>
                    </a:lnTo>
                    <a:lnTo>
                      <a:pt x="458" y="213"/>
                    </a:lnTo>
                    <a:lnTo>
                      <a:pt x="458" y="235"/>
                    </a:lnTo>
                    <a:lnTo>
                      <a:pt x="458" y="257"/>
                    </a:lnTo>
                    <a:lnTo>
                      <a:pt x="453" y="279"/>
                    </a:lnTo>
                    <a:lnTo>
                      <a:pt x="447" y="301"/>
                    </a:lnTo>
                    <a:lnTo>
                      <a:pt x="440" y="323"/>
                    </a:lnTo>
                    <a:lnTo>
                      <a:pt x="429" y="345"/>
                    </a:lnTo>
                    <a:lnTo>
                      <a:pt x="414" y="363"/>
                    </a:lnTo>
                    <a:lnTo>
                      <a:pt x="398" y="380"/>
                    </a:lnTo>
                    <a:lnTo>
                      <a:pt x="385" y="400"/>
                    </a:lnTo>
                    <a:lnTo>
                      <a:pt x="365" y="411"/>
                    </a:lnTo>
                    <a:lnTo>
                      <a:pt x="348" y="424"/>
                    </a:lnTo>
                    <a:lnTo>
                      <a:pt x="330" y="435"/>
                    </a:lnTo>
                    <a:lnTo>
                      <a:pt x="310" y="444"/>
                    </a:lnTo>
                    <a:lnTo>
                      <a:pt x="288" y="451"/>
                    </a:lnTo>
                    <a:lnTo>
                      <a:pt x="266" y="455"/>
                    </a:lnTo>
                    <a:lnTo>
                      <a:pt x="247" y="457"/>
                    </a:lnTo>
                    <a:lnTo>
                      <a:pt x="225" y="457"/>
                    </a:lnTo>
                    <a:lnTo>
                      <a:pt x="203" y="457"/>
                    </a:lnTo>
                    <a:lnTo>
                      <a:pt x="181" y="455"/>
                    </a:lnTo>
                    <a:lnTo>
                      <a:pt x="159" y="446"/>
                    </a:lnTo>
                    <a:lnTo>
                      <a:pt x="137" y="440"/>
                    </a:lnTo>
                    <a:lnTo>
                      <a:pt x="117" y="429"/>
                    </a:lnTo>
                    <a:lnTo>
                      <a:pt x="95" y="413"/>
                    </a:lnTo>
                    <a:lnTo>
                      <a:pt x="77" y="400"/>
                    </a:lnTo>
                    <a:lnTo>
                      <a:pt x="62" y="385"/>
                    </a:lnTo>
                    <a:lnTo>
                      <a:pt x="49" y="367"/>
                    </a:lnTo>
                    <a:lnTo>
                      <a:pt x="38" y="347"/>
                    </a:lnTo>
                    <a:lnTo>
                      <a:pt x="27" y="330"/>
                    </a:lnTo>
                    <a:lnTo>
                      <a:pt x="16" y="312"/>
                    </a:lnTo>
                    <a:lnTo>
                      <a:pt x="11" y="290"/>
                    </a:lnTo>
                    <a:lnTo>
                      <a:pt x="5" y="268"/>
                    </a:lnTo>
                    <a:lnTo>
                      <a:pt x="5" y="246"/>
                    </a:lnTo>
                    <a:lnTo>
                      <a:pt x="0" y="224"/>
                    </a:lnTo>
                    <a:lnTo>
                      <a:pt x="5" y="202"/>
                    </a:lnTo>
                    <a:lnTo>
                      <a:pt x="7" y="180"/>
                    </a:lnTo>
                    <a:lnTo>
                      <a:pt x="16" y="158"/>
                    </a:lnTo>
                    <a:lnTo>
                      <a:pt x="22" y="136"/>
                    </a:lnTo>
                    <a:lnTo>
                      <a:pt x="33" y="118"/>
                    </a:lnTo>
                    <a:lnTo>
                      <a:pt x="44" y="96"/>
                    </a:lnTo>
                    <a:lnTo>
                      <a:pt x="60" y="77"/>
                    </a:lnTo>
                    <a:lnTo>
                      <a:pt x="73" y="63"/>
                    </a:lnTo>
                    <a:lnTo>
                      <a:pt x="93" y="48"/>
                    </a:lnTo>
                    <a:lnTo>
                      <a:pt x="110" y="37"/>
                    </a:lnTo>
                    <a:lnTo>
                      <a:pt x="128" y="26"/>
                    </a:lnTo>
                    <a:lnTo>
                      <a:pt x="150" y="15"/>
                    </a:lnTo>
                    <a:lnTo>
                      <a:pt x="172" y="8"/>
                    </a:lnTo>
                    <a:lnTo>
                      <a:pt x="192" y="4"/>
                    </a:lnTo>
                    <a:lnTo>
                      <a:pt x="214" y="4"/>
                    </a:lnTo>
                    <a:lnTo>
                      <a:pt x="236" y="0"/>
                    </a:lnTo>
                    <a:lnTo>
                      <a:pt x="258" y="4"/>
                    </a:lnTo>
                    <a:lnTo>
                      <a:pt x="277" y="8"/>
                    </a:lnTo>
                    <a:lnTo>
                      <a:pt x="299" y="15"/>
                    </a:lnTo>
                    <a:lnTo>
                      <a:pt x="321" y="22"/>
                    </a:lnTo>
                    <a:lnTo>
                      <a:pt x="343" y="33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38"/>
              <p:cNvSpPr>
                <a:spLocks/>
              </p:cNvSpPr>
              <p:nvPr/>
            </p:nvSpPr>
            <p:spPr bwMode="auto">
              <a:xfrm>
                <a:off x="2316" y="1921"/>
                <a:ext cx="453" cy="454"/>
              </a:xfrm>
              <a:custGeom>
                <a:avLst/>
                <a:gdLst>
                  <a:gd name="T0" fmla="*/ 249 w 453"/>
                  <a:gd name="T1" fmla="*/ 0 h 454"/>
                  <a:gd name="T2" fmla="*/ 295 w 453"/>
                  <a:gd name="T3" fmla="*/ 12 h 454"/>
                  <a:gd name="T4" fmla="*/ 334 w 453"/>
                  <a:gd name="T5" fmla="*/ 27 h 454"/>
                  <a:gd name="T6" fmla="*/ 372 w 453"/>
                  <a:gd name="T7" fmla="*/ 51 h 454"/>
                  <a:gd name="T8" fmla="*/ 400 w 453"/>
                  <a:gd name="T9" fmla="*/ 82 h 454"/>
                  <a:gd name="T10" fmla="*/ 427 w 453"/>
                  <a:gd name="T11" fmla="*/ 117 h 454"/>
                  <a:gd name="T12" fmla="*/ 444 w 453"/>
                  <a:gd name="T13" fmla="*/ 161 h 454"/>
                  <a:gd name="T14" fmla="*/ 453 w 453"/>
                  <a:gd name="T15" fmla="*/ 205 h 454"/>
                  <a:gd name="T16" fmla="*/ 453 w 453"/>
                  <a:gd name="T17" fmla="*/ 249 h 454"/>
                  <a:gd name="T18" fmla="*/ 444 w 453"/>
                  <a:gd name="T19" fmla="*/ 298 h 454"/>
                  <a:gd name="T20" fmla="*/ 427 w 453"/>
                  <a:gd name="T21" fmla="*/ 337 h 454"/>
                  <a:gd name="T22" fmla="*/ 400 w 453"/>
                  <a:gd name="T23" fmla="*/ 375 h 454"/>
                  <a:gd name="T24" fmla="*/ 372 w 453"/>
                  <a:gd name="T25" fmla="*/ 403 h 454"/>
                  <a:gd name="T26" fmla="*/ 334 w 453"/>
                  <a:gd name="T27" fmla="*/ 430 h 454"/>
                  <a:gd name="T28" fmla="*/ 295 w 453"/>
                  <a:gd name="T29" fmla="*/ 447 h 454"/>
                  <a:gd name="T30" fmla="*/ 249 w 453"/>
                  <a:gd name="T31" fmla="*/ 454 h 454"/>
                  <a:gd name="T32" fmla="*/ 205 w 453"/>
                  <a:gd name="T33" fmla="*/ 454 h 454"/>
                  <a:gd name="T34" fmla="*/ 156 w 453"/>
                  <a:gd name="T35" fmla="*/ 447 h 454"/>
                  <a:gd name="T36" fmla="*/ 117 w 453"/>
                  <a:gd name="T37" fmla="*/ 430 h 454"/>
                  <a:gd name="T38" fmla="*/ 79 w 453"/>
                  <a:gd name="T39" fmla="*/ 403 h 454"/>
                  <a:gd name="T40" fmla="*/ 51 w 453"/>
                  <a:gd name="T41" fmla="*/ 375 h 454"/>
                  <a:gd name="T42" fmla="*/ 24 w 453"/>
                  <a:gd name="T43" fmla="*/ 337 h 454"/>
                  <a:gd name="T44" fmla="*/ 7 w 453"/>
                  <a:gd name="T45" fmla="*/ 298 h 454"/>
                  <a:gd name="T46" fmla="*/ 0 w 453"/>
                  <a:gd name="T47" fmla="*/ 249 h 454"/>
                  <a:gd name="T48" fmla="*/ 0 w 453"/>
                  <a:gd name="T49" fmla="*/ 205 h 454"/>
                  <a:gd name="T50" fmla="*/ 7 w 453"/>
                  <a:gd name="T51" fmla="*/ 161 h 454"/>
                  <a:gd name="T52" fmla="*/ 24 w 453"/>
                  <a:gd name="T53" fmla="*/ 117 h 454"/>
                  <a:gd name="T54" fmla="*/ 51 w 453"/>
                  <a:gd name="T55" fmla="*/ 82 h 454"/>
                  <a:gd name="T56" fmla="*/ 79 w 453"/>
                  <a:gd name="T57" fmla="*/ 51 h 454"/>
                  <a:gd name="T58" fmla="*/ 117 w 453"/>
                  <a:gd name="T59" fmla="*/ 27 h 454"/>
                  <a:gd name="T60" fmla="*/ 156 w 453"/>
                  <a:gd name="T61" fmla="*/ 12 h 454"/>
                  <a:gd name="T62" fmla="*/ 205 w 453"/>
                  <a:gd name="T63" fmla="*/ 0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454"/>
                  <a:gd name="T98" fmla="*/ 453 w 453"/>
                  <a:gd name="T99" fmla="*/ 454 h 4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454">
                    <a:moveTo>
                      <a:pt x="227" y="0"/>
                    </a:moveTo>
                    <a:lnTo>
                      <a:pt x="249" y="0"/>
                    </a:lnTo>
                    <a:lnTo>
                      <a:pt x="273" y="5"/>
                    </a:lnTo>
                    <a:lnTo>
                      <a:pt x="295" y="12"/>
                    </a:lnTo>
                    <a:lnTo>
                      <a:pt x="315" y="18"/>
                    </a:lnTo>
                    <a:lnTo>
                      <a:pt x="334" y="27"/>
                    </a:lnTo>
                    <a:lnTo>
                      <a:pt x="354" y="38"/>
                    </a:lnTo>
                    <a:lnTo>
                      <a:pt x="372" y="51"/>
                    </a:lnTo>
                    <a:lnTo>
                      <a:pt x="387" y="67"/>
                    </a:lnTo>
                    <a:lnTo>
                      <a:pt x="400" y="82"/>
                    </a:lnTo>
                    <a:lnTo>
                      <a:pt x="416" y="100"/>
                    </a:lnTo>
                    <a:lnTo>
                      <a:pt x="427" y="117"/>
                    </a:lnTo>
                    <a:lnTo>
                      <a:pt x="433" y="139"/>
                    </a:lnTo>
                    <a:lnTo>
                      <a:pt x="444" y="161"/>
                    </a:lnTo>
                    <a:lnTo>
                      <a:pt x="449" y="181"/>
                    </a:lnTo>
                    <a:lnTo>
                      <a:pt x="453" y="205"/>
                    </a:lnTo>
                    <a:lnTo>
                      <a:pt x="453" y="227"/>
                    </a:lnTo>
                    <a:lnTo>
                      <a:pt x="453" y="249"/>
                    </a:lnTo>
                    <a:lnTo>
                      <a:pt x="449" y="276"/>
                    </a:lnTo>
                    <a:lnTo>
                      <a:pt x="444" y="298"/>
                    </a:lnTo>
                    <a:lnTo>
                      <a:pt x="433" y="315"/>
                    </a:lnTo>
                    <a:lnTo>
                      <a:pt x="427" y="337"/>
                    </a:lnTo>
                    <a:lnTo>
                      <a:pt x="416" y="355"/>
                    </a:lnTo>
                    <a:lnTo>
                      <a:pt x="400" y="375"/>
                    </a:lnTo>
                    <a:lnTo>
                      <a:pt x="387" y="388"/>
                    </a:lnTo>
                    <a:lnTo>
                      <a:pt x="372" y="403"/>
                    </a:lnTo>
                    <a:lnTo>
                      <a:pt x="354" y="419"/>
                    </a:lnTo>
                    <a:lnTo>
                      <a:pt x="334" y="430"/>
                    </a:lnTo>
                    <a:lnTo>
                      <a:pt x="315" y="441"/>
                    </a:lnTo>
                    <a:lnTo>
                      <a:pt x="295" y="447"/>
                    </a:lnTo>
                    <a:lnTo>
                      <a:pt x="273" y="452"/>
                    </a:lnTo>
                    <a:lnTo>
                      <a:pt x="249" y="454"/>
                    </a:lnTo>
                    <a:lnTo>
                      <a:pt x="227" y="454"/>
                    </a:lnTo>
                    <a:lnTo>
                      <a:pt x="205" y="454"/>
                    </a:lnTo>
                    <a:lnTo>
                      <a:pt x="178" y="452"/>
                    </a:lnTo>
                    <a:lnTo>
                      <a:pt x="156" y="447"/>
                    </a:lnTo>
                    <a:lnTo>
                      <a:pt x="139" y="441"/>
                    </a:lnTo>
                    <a:lnTo>
                      <a:pt x="117" y="430"/>
                    </a:lnTo>
                    <a:lnTo>
                      <a:pt x="97" y="419"/>
                    </a:lnTo>
                    <a:lnTo>
                      <a:pt x="79" y="403"/>
                    </a:lnTo>
                    <a:lnTo>
                      <a:pt x="64" y="388"/>
                    </a:lnTo>
                    <a:lnTo>
                      <a:pt x="51" y="375"/>
                    </a:lnTo>
                    <a:lnTo>
                      <a:pt x="35" y="355"/>
                    </a:lnTo>
                    <a:lnTo>
                      <a:pt x="24" y="337"/>
                    </a:lnTo>
                    <a:lnTo>
                      <a:pt x="18" y="315"/>
                    </a:lnTo>
                    <a:lnTo>
                      <a:pt x="7" y="298"/>
                    </a:lnTo>
                    <a:lnTo>
                      <a:pt x="2" y="276"/>
                    </a:lnTo>
                    <a:lnTo>
                      <a:pt x="0" y="249"/>
                    </a:lnTo>
                    <a:lnTo>
                      <a:pt x="0" y="227"/>
                    </a:lnTo>
                    <a:lnTo>
                      <a:pt x="0" y="205"/>
                    </a:lnTo>
                    <a:lnTo>
                      <a:pt x="2" y="181"/>
                    </a:lnTo>
                    <a:lnTo>
                      <a:pt x="7" y="161"/>
                    </a:lnTo>
                    <a:lnTo>
                      <a:pt x="18" y="139"/>
                    </a:lnTo>
                    <a:lnTo>
                      <a:pt x="24" y="117"/>
                    </a:lnTo>
                    <a:lnTo>
                      <a:pt x="35" y="100"/>
                    </a:lnTo>
                    <a:lnTo>
                      <a:pt x="51" y="82"/>
                    </a:lnTo>
                    <a:lnTo>
                      <a:pt x="64" y="67"/>
                    </a:lnTo>
                    <a:lnTo>
                      <a:pt x="79" y="51"/>
                    </a:lnTo>
                    <a:lnTo>
                      <a:pt x="97" y="38"/>
                    </a:lnTo>
                    <a:lnTo>
                      <a:pt x="117" y="27"/>
                    </a:lnTo>
                    <a:lnTo>
                      <a:pt x="139" y="18"/>
                    </a:lnTo>
                    <a:lnTo>
                      <a:pt x="156" y="12"/>
                    </a:lnTo>
                    <a:lnTo>
                      <a:pt x="178" y="5"/>
                    </a:lnTo>
                    <a:lnTo>
                      <a:pt x="205" y="0"/>
                    </a:lnTo>
                    <a:lnTo>
                      <a:pt x="227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39"/>
              <p:cNvSpPr>
                <a:spLocks/>
              </p:cNvSpPr>
              <p:nvPr/>
            </p:nvSpPr>
            <p:spPr bwMode="auto">
              <a:xfrm>
                <a:off x="3211" y="541"/>
                <a:ext cx="453" cy="454"/>
              </a:xfrm>
              <a:custGeom>
                <a:avLst/>
                <a:gdLst>
                  <a:gd name="T0" fmla="*/ 253 w 453"/>
                  <a:gd name="T1" fmla="*/ 0 h 454"/>
                  <a:gd name="T2" fmla="*/ 297 w 453"/>
                  <a:gd name="T3" fmla="*/ 7 h 454"/>
                  <a:gd name="T4" fmla="*/ 337 w 453"/>
                  <a:gd name="T5" fmla="*/ 27 h 454"/>
                  <a:gd name="T6" fmla="*/ 372 w 453"/>
                  <a:gd name="T7" fmla="*/ 51 h 454"/>
                  <a:gd name="T8" fmla="*/ 403 w 453"/>
                  <a:gd name="T9" fmla="*/ 82 h 454"/>
                  <a:gd name="T10" fmla="*/ 427 w 453"/>
                  <a:gd name="T11" fmla="*/ 117 h 454"/>
                  <a:gd name="T12" fmla="*/ 447 w 453"/>
                  <a:gd name="T13" fmla="*/ 159 h 454"/>
                  <a:gd name="T14" fmla="*/ 453 w 453"/>
                  <a:gd name="T15" fmla="*/ 205 h 454"/>
                  <a:gd name="T16" fmla="*/ 453 w 453"/>
                  <a:gd name="T17" fmla="*/ 249 h 454"/>
                  <a:gd name="T18" fmla="*/ 447 w 453"/>
                  <a:gd name="T19" fmla="*/ 298 h 454"/>
                  <a:gd name="T20" fmla="*/ 427 w 453"/>
                  <a:gd name="T21" fmla="*/ 337 h 454"/>
                  <a:gd name="T22" fmla="*/ 403 w 453"/>
                  <a:gd name="T23" fmla="*/ 375 h 454"/>
                  <a:gd name="T24" fmla="*/ 372 w 453"/>
                  <a:gd name="T25" fmla="*/ 403 h 454"/>
                  <a:gd name="T26" fmla="*/ 337 w 453"/>
                  <a:gd name="T27" fmla="*/ 430 h 454"/>
                  <a:gd name="T28" fmla="*/ 297 w 453"/>
                  <a:gd name="T29" fmla="*/ 447 h 454"/>
                  <a:gd name="T30" fmla="*/ 253 w 453"/>
                  <a:gd name="T31" fmla="*/ 454 h 454"/>
                  <a:gd name="T32" fmla="*/ 205 w 453"/>
                  <a:gd name="T33" fmla="*/ 454 h 454"/>
                  <a:gd name="T34" fmla="*/ 161 w 453"/>
                  <a:gd name="T35" fmla="*/ 447 h 454"/>
                  <a:gd name="T36" fmla="*/ 117 w 453"/>
                  <a:gd name="T37" fmla="*/ 430 h 454"/>
                  <a:gd name="T38" fmla="*/ 79 w 453"/>
                  <a:gd name="T39" fmla="*/ 403 h 454"/>
                  <a:gd name="T40" fmla="*/ 51 w 453"/>
                  <a:gd name="T41" fmla="*/ 375 h 454"/>
                  <a:gd name="T42" fmla="*/ 27 w 453"/>
                  <a:gd name="T43" fmla="*/ 337 h 454"/>
                  <a:gd name="T44" fmla="*/ 11 w 453"/>
                  <a:gd name="T45" fmla="*/ 298 h 454"/>
                  <a:gd name="T46" fmla="*/ 0 w 453"/>
                  <a:gd name="T47" fmla="*/ 249 h 454"/>
                  <a:gd name="T48" fmla="*/ 0 w 453"/>
                  <a:gd name="T49" fmla="*/ 205 h 454"/>
                  <a:gd name="T50" fmla="*/ 11 w 453"/>
                  <a:gd name="T51" fmla="*/ 159 h 454"/>
                  <a:gd name="T52" fmla="*/ 27 w 453"/>
                  <a:gd name="T53" fmla="*/ 117 h 454"/>
                  <a:gd name="T54" fmla="*/ 51 w 453"/>
                  <a:gd name="T55" fmla="*/ 82 h 454"/>
                  <a:gd name="T56" fmla="*/ 79 w 453"/>
                  <a:gd name="T57" fmla="*/ 51 h 454"/>
                  <a:gd name="T58" fmla="*/ 117 w 453"/>
                  <a:gd name="T59" fmla="*/ 27 h 454"/>
                  <a:gd name="T60" fmla="*/ 161 w 453"/>
                  <a:gd name="T61" fmla="*/ 7 h 454"/>
                  <a:gd name="T62" fmla="*/ 205 w 453"/>
                  <a:gd name="T63" fmla="*/ 0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454"/>
                  <a:gd name="T98" fmla="*/ 453 w 453"/>
                  <a:gd name="T99" fmla="*/ 454 h 4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454">
                    <a:moveTo>
                      <a:pt x="227" y="0"/>
                    </a:moveTo>
                    <a:lnTo>
                      <a:pt x="253" y="0"/>
                    </a:lnTo>
                    <a:lnTo>
                      <a:pt x="275" y="5"/>
                    </a:lnTo>
                    <a:lnTo>
                      <a:pt x="297" y="7"/>
                    </a:lnTo>
                    <a:lnTo>
                      <a:pt x="315" y="18"/>
                    </a:lnTo>
                    <a:lnTo>
                      <a:pt x="337" y="27"/>
                    </a:lnTo>
                    <a:lnTo>
                      <a:pt x="354" y="38"/>
                    </a:lnTo>
                    <a:lnTo>
                      <a:pt x="372" y="51"/>
                    </a:lnTo>
                    <a:lnTo>
                      <a:pt x="387" y="66"/>
                    </a:lnTo>
                    <a:lnTo>
                      <a:pt x="403" y="82"/>
                    </a:lnTo>
                    <a:lnTo>
                      <a:pt x="416" y="99"/>
                    </a:lnTo>
                    <a:lnTo>
                      <a:pt x="427" y="117"/>
                    </a:lnTo>
                    <a:lnTo>
                      <a:pt x="438" y="139"/>
                    </a:lnTo>
                    <a:lnTo>
                      <a:pt x="447" y="159"/>
                    </a:lnTo>
                    <a:lnTo>
                      <a:pt x="449" y="181"/>
                    </a:lnTo>
                    <a:lnTo>
                      <a:pt x="453" y="205"/>
                    </a:lnTo>
                    <a:lnTo>
                      <a:pt x="453" y="227"/>
                    </a:lnTo>
                    <a:lnTo>
                      <a:pt x="453" y="249"/>
                    </a:lnTo>
                    <a:lnTo>
                      <a:pt x="449" y="276"/>
                    </a:lnTo>
                    <a:lnTo>
                      <a:pt x="447" y="298"/>
                    </a:lnTo>
                    <a:lnTo>
                      <a:pt x="438" y="315"/>
                    </a:lnTo>
                    <a:lnTo>
                      <a:pt x="427" y="337"/>
                    </a:lnTo>
                    <a:lnTo>
                      <a:pt x="416" y="355"/>
                    </a:lnTo>
                    <a:lnTo>
                      <a:pt x="403" y="375"/>
                    </a:lnTo>
                    <a:lnTo>
                      <a:pt x="387" y="388"/>
                    </a:lnTo>
                    <a:lnTo>
                      <a:pt x="372" y="403"/>
                    </a:lnTo>
                    <a:lnTo>
                      <a:pt x="354" y="419"/>
                    </a:lnTo>
                    <a:lnTo>
                      <a:pt x="337" y="430"/>
                    </a:lnTo>
                    <a:lnTo>
                      <a:pt x="315" y="436"/>
                    </a:lnTo>
                    <a:lnTo>
                      <a:pt x="297" y="447"/>
                    </a:lnTo>
                    <a:lnTo>
                      <a:pt x="275" y="452"/>
                    </a:lnTo>
                    <a:lnTo>
                      <a:pt x="253" y="454"/>
                    </a:lnTo>
                    <a:lnTo>
                      <a:pt x="227" y="454"/>
                    </a:lnTo>
                    <a:lnTo>
                      <a:pt x="205" y="454"/>
                    </a:lnTo>
                    <a:lnTo>
                      <a:pt x="183" y="452"/>
                    </a:lnTo>
                    <a:lnTo>
                      <a:pt x="161" y="447"/>
                    </a:lnTo>
                    <a:lnTo>
                      <a:pt x="139" y="436"/>
                    </a:lnTo>
                    <a:lnTo>
                      <a:pt x="117" y="430"/>
                    </a:lnTo>
                    <a:lnTo>
                      <a:pt x="99" y="419"/>
                    </a:lnTo>
                    <a:lnTo>
                      <a:pt x="79" y="403"/>
                    </a:lnTo>
                    <a:lnTo>
                      <a:pt x="66" y="388"/>
                    </a:lnTo>
                    <a:lnTo>
                      <a:pt x="51" y="375"/>
                    </a:lnTo>
                    <a:lnTo>
                      <a:pt x="38" y="355"/>
                    </a:lnTo>
                    <a:lnTo>
                      <a:pt x="27" y="337"/>
                    </a:lnTo>
                    <a:lnTo>
                      <a:pt x="18" y="315"/>
                    </a:lnTo>
                    <a:lnTo>
                      <a:pt x="11" y="298"/>
                    </a:lnTo>
                    <a:lnTo>
                      <a:pt x="5" y="276"/>
                    </a:lnTo>
                    <a:lnTo>
                      <a:pt x="0" y="249"/>
                    </a:lnTo>
                    <a:lnTo>
                      <a:pt x="0" y="227"/>
                    </a:lnTo>
                    <a:lnTo>
                      <a:pt x="0" y="205"/>
                    </a:lnTo>
                    <a:lnTo>
                      <a:pt x="5" y="181"/>
                    </a:lnTo>
                    <a:lnTo>
                      <a:pt x="11" y="159"/>
                    </a:lnTo>
                    <a:lnTo>
                      <a:pt x="18" y="139"/>
                    </a:lnTo>
                    <a:lnTo>
                      <a:pt x="27" y="117"/>
                    </a:lnTo>
                    <a:lnTo>
                      <a:pt x="38" y="99"/>
                    </a:lnTo>
                    <a:lnTo>
                      <a:pt x="51" y="82"/>
                    </a:lnTo>
                    <a:lnTo>
                      <a:pt x="66" y="66"/>
                    </a:lnTo>
                    <a:lnTo>
                      <a:pt x="79" y="51"/>
                    </a:lnTo>
                    <a:lnTo>
                      <a:pt x="99" y="38"/>
                    </a:lnTo>
                    <a:lnTo>
                      <a:pt x="117" y="27"/>
                    </a:lnTo>
                    <a:lnTo>
                      <a:pt x="139" y="18"/>
                    </a:lnTo>
                    <a:lnTo>
                      <a:pt x="161" y="7"/>
                    </a:lnTo>
                    <a:lnTo>
                      <a:pt x="183" y="5"/>
                    </a:lnTo>
                    <a:lnTo>
                      <a:pt x="205" y="0"/>
                    </a:lnTo>
                    <a:lnTo>
                      <a:pt x="227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40"/>
              <p:cNvSpPr>
                <a:spLocks/>
              </p:cNvSpPr>
              <p:nvPr/>
            </p:nvSpPr>
            <p:spPr bwMode="auto">
              <a:xfrm>
                <a:off x="5061" y="5914"/>
                <a:ext cx="458" cy="458"/>
              </a:xfrm>
              <a:custGeom>
                <a:avLst/>
                <a:gdLst>
                  <a:gd name="T0" fmla="*/ 253 w 458"/>
                  <a:gd name="T1" fmla="*/ 5 h 458"/>
                  <a:gd name="T2" fmla="*/ 297 w 458"/>
                  <a:gd name="T3" fmla="*/ 11 h 458"/>
                  <a:gd name="T4" fmla="*/ 337 w 458"/>
                  <a:gd name="T5" fmla="*/ 31 h 458"/>
                  <a:gd name="T6" fmla="*/ 374 w 458"/>
                  <a:gd name="T7" fmla="*/ 55 h 458"/>
                  <a:gd name="T8" fmla="*/ 407 w 458"/>
                  <a:gd name="T9" fmla="*/ 86 h 458"/>
                  <a:gd name="T10" fmla="*/ 429 w 458"/>
                  <a:gd name="T11" fmla="*/ 121 h 458"/>
                  <a:gd name="T12" fmla="*/ 447 w 458"/>
                  <a:gd name="T13" fmla="*/ 161 h 458"/>
                  <a:gd name="T14" fmla="*/ 458 w 458"/>
                  <a:gd name="T15" fmla="*/ 205 h 458"/>
                  <a:gd name="T16" fmla="*/ 458 w 458"/>
                  <a:gd name="T17" fmla="*/ 253 h 458"/>
                  <a:gd name="T18" fmla="*/ 447 w 458"/>
                  <a:gd name="T19" fmla="*/ 297 h 458"/>
                  <a:gd name="T20" fmla="*/ 429 w 458"/>
                  <a:gd name="T21" fmla="*/ 337 h 458"/>
                  <a:gd name="T22" fmla="*/ 407 w 458"/>
                  <a:gd name="T23" fmla="*/ 374 h 458"/>
                  <a:gd name="T24" fmla="*/ 374 w 458"/>
                  <a:gd name="T25" fmla="*/ 407 h 458"/>
                  <a:gd name="T26" fmla="*/ 337 w 458"/>
                  <a:gd name="T27" fmla="*/ 434 h 458"/>
                  <a:gd name="T28" fmla="*/ 297 w 458"/>
                  <a:gd name="T29" fmla="*/ 447 h 458"/>
                  <a:gd name="T30" fmla="*/ 253 w 458"/>
                  <a:gd name="T31" fmla="*/ 458 h 458"/>
                  <a:gd name="T32" fmla="*/ 205 w 458"/>
                  <a:gd name="T33" fmla="*/ 458 h 458"/>
                  <a:gd name="T34" fmla="*/ 161 w 458"/>
                  <a:gd name="T35" fmla="*/ 447 h 458"/>
                  <a:gd name="T36" fmla="*/ 121 w 458"/>
                  <a:gd name="T37" fmla="*/ 434 h 458"/>
                  <a:gd name="T38" fmla="*/ 84 w 458"/>
                  <a:gd name="T39" fmla="*/ 407 h 458"/>
                  <a:gd name="T40" fmla="*/ 55 w 458"/>
                  <a:gd name="T41" fmla="*/ 374 h 458"/>
                  <a:gd name="T42" fmla="*/ 31 w 458"/>
                  <a:gd name="T43" fmla="*/ 337 h 458"/>
                  <a:gd name="T44" fmla="*/ 11 w 458"/>
                  <a:gd name="T45" fmla="*/ 297 h 458"/>
                  <a:gd name="T46" fmla="*/ 4 w 458"/>
                  <a:gd name="T47" fmla="*/ 253 h 458"/>
                  <a:gd name="T48" fmla="*/ 4 w 458"/>
                  <a:gd name="T49" fmla="*/ 205 h 458"/>
                  <a:gd name="T50" fmla="*/ 11 w 458"/>
                  <a:gd name="T51" fmla="*/ 161 h 458"/>
                  <a:gd name="T52" fmla="*/ 31 w 458"/>
                  <a:gd name="T53" fmla="*/ 121 h 458"/>
                  <a:gd name="T54" fmla="*/ 55 w 458"/>
                  <a:gd name="T55" fmla="*/ 86 h 458"/>
                  <a:gd name="T56" fmla="*/ 84 w 458"/>
                  <a:gd name="T57" fmla="*/ 55 h 458"/>
                  <a:gd name="T58" fmla="*/ 121 w 458"/>
                  <a:gd name="T59" fmla="*/ 31 h 458"/>
                  <a:gd name="T60" fmla="*/ 161 w 458"/>
                  <a:gd name="T61" fmla="*/ 11 h 458"/>
                  <a:gd name="T62" fmla="*/ 205 w 458"/>
                  <a:gd name="T63" fmla="*/ 5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231" y="0"/>
                    </a:moveTo>
                    <a:lnTo>
                      <a:pt x="253" y="5"/>
                    </a:lnTo>
                    <a:lnTo>
                      <a:pt x="275" y="9"/>
                    </a:lnTo>
                    <a:lnTo>
                      <a:pt x="297" y="11"/>
                    </a:lnTo>
                    <a:lnTo>
                      <a:pt x="319" y="20"/>
                    </a:lnTo>
                    <a:lnTo>
                      <a:pt x="337" y="31"/>
                    </a:lnTo>
                    <a:lnTo>
                      <a:pt x="359" y="42"/>
                    </a:lnTo>
                    <a:lnTo>
                      <a:pt x="374" y="55"/>
                    </a:lnTo>
                    <a:lnTo>
                      <a:pt x="392" y="71"/>
                    </a:lnTo>
                    <a:lnTo>
                      <a:pt x="407" y="86"/>
                    </a:lnTo>
                    <a:lnTo>
                      <a:pt x="418" y="104"/>
                    </a:lnTo>
                    <a:lnTo>
                      <a:pt x="429" y="121"/>
                    </a:lnTo>
                    <a:lnTo>
                      <a:pt x="440" y="143"/>
                    </a:lnTo>
                    <a:lnTo>
                      <a:pt x="447" y="161"/>
                    </a:lnTo>
                    <a:lnTo>
                      <a:pt x="453" y="183"/>
                    </a:lnTo>
                    <a:lnTo>
                      <a:pt x="458" y="205"/>
                    </a:lnTo>
                    <a:lnTo>
                      <a:pt x="458" y="231"/>
                    </a:lnTo>
                    <a:lnTo>
                      <a:pt x="458" y="253"/>
                    </a:lnTo>
                    <a:lnTo>
                      <a:pt x="453" y="275"/>
                    </a:lnTo>
                    <a:lnTo>
                      <a:pt x="447" y="297"/>
                    </a:lnTo>
                    <a:lnTo>
                      <a:pt x="440" y="319"/>
                    </a:lnTo>
                    <a:lnTo>
                      <a:pt x="429" y="337"/>
                    </a:lnTo>
                    <a:lnTo>
                      <a:pt x="418" y="359"/>
                    </a:lnTo>
                    <a:lnTo>
                      <a:pt x="407" y="374"/>
                    </a:lnTo>
                    <a:lnTo>
                      <a:pt x="392" y="392"/>
                    </a:lnTo>
                    <a:lnTo>
                      <a:pt x="374" y="407"/>
                    </a:lnTo>
                    <a:lnTo>
                      <a:pt x="359" y="418"/>
                    </a:lnTo>
                    <a:lnTo>
                      <a:pt x="337" y="434"/>
                    </a:lnTo>
                    <a:lnTo>
                      <a:pt x="319" y="440"/>
                    </a:lnTo>
                    <a:lnTo>
                      <a:pt x="297" y="447"/>
                    </a:lnTo>
                    <a:lnTo>
                      <a:pt x="275" y="456"/>
                    </a:lnTo>
                    <a:lnTo>
                      <a:pt x="253" y="458"/>
                    </a:lnTo>
                    <a:lnTo>
                      <a:pt x="231" y="458"/>
                    </a:lnTo>
                    <a:lnTo>
                      <a:pt x="205" y="458"/>
                    </a:lnTo>
                    <a:lnTo>
                      <a:pt x="183" y="456"/>
                    </a:lnTo>
                    <a:lnTo>
                      <a:pt x="161" y="447"/>
                    </a:lnTo>
                    <a:lnTo>
                      <a:pt x="139" y="440"/>
                    </a:lnTo>
                    <a:lnTo>
                      <a:pt x="121" y="434"/>
                    </a:lnTo>
                    <a:lnTo>
                      <a:pt x="103" y="418"/>
                    </a:lnTo>
                    <a:lnTo>
                      <a:pt x="84" y="407"/>
                    </a:lnTo>
                    <a:lnTo>
                      <a:pt x="70" y="392"/>
                    </a:lnTo>
                    <a:lnTo>
                      <a:pt x="55" y="374"/>
                    </a:lnTo>
                    <a:lnTo>
                      <a:pt x="42" y="359"/>
                    </a:lnTo>
                    <a:lnTo>
                      <a:pt x="31" y="337"/>
                    </a:lnTo>
                    <a:lnTo>
                      <a:pt x="20" y="319"/>
                    </a:lnTo>
                    <a:lnTo>
                      <a:pt x="11" y="297"/>
                    </a:lnTo>
                    <a:lnTo>
                      <a:pt x="9" y="275"/>
                    </a:lnTo>
                    <a:lnTo>
                      <a:pt x="4" y="253"/>
                    </a:lnTo>
                    <a:lnTo>
                      <a:pt x="0" y="231"/>
                    </a:lnTo>
                    <a:lnTo>
                      <a:pt x="4" y="205"/>
                    </a:lnTo>
                    <a:lnTo>
                      <a:pt x="9" y="183"/>
                    </a:lnTo>
                    <a:lnTo>
                      <a:pt x="11" y="161"/>
                    </a:lnTo>
                    <a:lnTo>
                      <a:pt x="20" y="143"/>
                    </a:lnTo>
                    <a:lnTo>
                      <a:pt x="31" y="121"/>
                    </a:lnTo>
                    <a:lnTo>
                      <a:pt x="42" y="104"/>
                    </a:lnTo>
                    <a:lnTo>
                      <a:pt x="55" y="86"/>
                    </a:lnTo>
                    <a:lnTo>
                      <a:pt x="70" y="71"/>
                    </a:lnTo>
                    <a:lnTo>
                      <a:pt x="84" y="55"/>
                    </a:lnTo>
                    <a:lnTo>
                      <a:pt x="103" y="42"/>
                    </a:lnTo>
                    <a:lnTo>
                      <a:pt x="121" y="31"/>
                    </a:lnTo>
                    <a:lnTo>
                      <a:pt x="139" y="20"/>
                    </a:lnTo>
                    <a:lnTo>
                      <a:pt x="161" y="11"/>
                    </a:lnTo>
                    <a:lnTo>
                      <a:pt x="183" y="9"/>
                    </a:lnTo>
                    <a:lnTo>
                      <a:pt x="205" y="5"/>
                    </a:lnTo>
                    <a:lnTo>
                      <a:pt x="231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41"/>
              <p:cNvSpPr>
                <a:spLocks/>
              </p:cNvSpPr>
              <p:nvPr/>
            </p:nvSpPr>
            <p:spPr bwMode="auto">
              <a:xfrm>
                <a:off x="3205" y="3286"/>
                <a:ext cx="453" cy="458"/>
              </a:xfrm>
              <a:custGeom>
                <a:avLst/>
                <a:gdLst>
                  <a:gd name="T0" fmla="*/ 248 w 453"/>
                  <a:gd name="T1" fmla="*/ 0 h 458"/>
                  <a:gd name="T2" fmla="*/ 292 w 453"/>
                  <a:gd name="T3" fmla="*/ 11 h 458"/>
                  <a:gd name="T4" fmla="*/ 336 w 453"/>
                  <a:gd name="T5" fmla="*/ 31 h 458"/>
                  <a:gd name="T6" fmla="*/ 371 w 453"/>
                  <a:gd name="T7" fmla="*/ 53 h 458"/>
                  <a:gd name="T8" fmla="*/ 400 w 453"/>
                  <a:gd name="T9" fmla="*/ 86 h 458"/>
                  <a:gd name="T10" fmla="*/ 426 w 453"/>
                  <a:gd name="T11" fmla="*/ 121 h 458"/>
                  <a:gd name="T12" fmla="*/ 442 w 453"/>
                  <a:gd name="T13" fmla="*/ 161 h 458"/>
                  <a:gd name="T14" fmla="*/ 453 w 453"/>
                  <a:gd name="T15" fmla="*/ 205 h 458"/>
                  <a:gd name="T16" fmla="*/ 453 w 453"/>
                  <a:gd name="T17" fmla="*/ 253 h 458"/>
                  <a:gd name="T18" fmla="*/ 442 w 453"/>
                  <a:gd name="T19" fmla="*/ 297 h 458"/>
                  <a:gd name="T20" fmla="*/ 426 w 453"/>
                  <a:gd name="T21" fmla="*/ 337 h 458"/>
                  <a:gd name="T22" fmla="*/ 400 w 453"/>
                  <a:gd name="T23" fmla="*/ 374 h 458"/>
                  <a:gd name="T24" fmla="*/ 371 w 453"/>
                  <a:gd name="T25" fmla="*/ 407 h 458"/>
                  <a:gd name="T26" fmla="*/ 336 w 453"/>
                  <a:gd name="T27" fmla="*/ 429 h 458"/>
                  <a:gd name="T28" fmla="*/ 292 w 453"/>
                  <a:gd name="T29" fmla="*/ 447 h 458"/>
                  <a:gd name="T30" fmla="*/ 248 w 453"/>
                  <a:gd name="T31" fmla="*/ 458 h 458"/>
                  <a:gd name="T32" fmla="*/ 200 w 453"/>
                  <a:gd name="T33" fmla="*/ 458 h 458"/>
                  <a:gd name="T34" fmla="*/ 156 w 453"/>
                  <a:gd name="T35" fmla="*/ 447 h 458"/>
                  <a:gd name="T36" fmla="*/ 116 w 453"/>
                  <a:gd name="T37" fmla="*/ 429 h 458"/>
                  <a:gd name="T38" fmla="*/ 79 w 453"/>
                  <a:gd name="T39" fmla="*/ 407 h 458"/>
                  <a:gd name="T40" fmla="*/ 50 w 453"/>
                  <a:gd name="T41" fmla="*/ 374 h 458"/>
                  <a:gd name="T42" fmla="*/ 24 w 453"/>
                  <a:gd name="T43" fmla="*/ 337 h 458"/>
                  <a:gd name="T44" fmla="*/ 6 w 453"/>
                  <a:gd name="T45" fmla="*/ 297 h 458"/>
                  <a:gd name="T46" fmla="*/ 0 w 453"/>
                  <a:gd name="T47" fmla="*/ 253 h 458"/>
                  <a:gd name="T48" fmla="*/ 0 w 453"/>
                  <a:gd name="T49" fmla="*/ 205 h 458"/>
                  <a:gd name="T50" fmla="*/ 6 w 453"/>
                  <a:gd name="T51" fmla="*/ 161 h 458"/>
                  <a:gd name="T52" fmla="*/ 24 w 453"/>
                  <a:gd name="T53" fmla="*/ 121 h 458"/>
                  <a:gd name="T54" fmla="*/ 50 w 453"/>
                  <a:gd name="T55" fmla="*/ 86 h 458"/>
                  <a:gd name="T56" fmla="*/ 79 w 453"/>
                  <a:gd name="T57" fmla="*/ 53 h 458"/>
                  <a:gd name="T58" fmla="*/ 116 w 453"/>
                  <a:gd name="T59" fmla="*/ 31 h 458"/>
                  <a:gd name="T60" fmla="*/ 156 w 453"/>
                  <a:gd name="T61" fmla="*/ 11 h 458"/>
                  <a:gd name="T62" fmla="*/ 200 w 45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458"/>
                  <a:gd name="T98" fmla="*/ 453 w 45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458">
                    <a:moveTo>
                      <a:pt x="226" y="0"/>
                    </a:moveTo>
                    <a:lnTo>
                      <a:pt x="248" y="0"/>
                    </a:lnTo>
                    <a:lnTo>
                      <a:pt x="270" y="5"/>
                    </a:lnTo>
                    <a:lnTo>
                      <a:pt x="292" y="11"/>
                    </a:lnTo>
                    <a:lnTo>
                      <a:pt x="314" y="20"/>
                    </a:lnTo>
                    <a:lnTo>
                      <a:pt x="336" y="31"/>
                    </a:lnTo>
                    <a:lnTo>
                      <a:pt x="354" y="42"/>
                    </a:lnTo>
                    <a:lnTo>
                      <a:pt x="371" y="53"/>
                    </a:lnTo>
                    <a:lnTo>
                      <a:pt x="387" y="66"/>
                    </a:lnTo>
                    <a:lnTo>
                      <a:pt x="400" y="86"/>
                    </a:lnTo>
                    <a:lnTo>
                      <a:pt x="415" y="104"/>
                    </a:lnTo>
                    <a:lnTo>
                      <a:pt x="426" y="121"/>
                    </a:lnTo>
                    <a:lnTo>
                      <a:pt x="433" y="141"/>
                    </a:lnTo>
                    <a:lnTo>
                      <a:pt x="442" y="161"/>
                    </a:lnTo>
                    <a:lnTo>
                      <a:pt x="448" y="183"/>
                    </a:lnTo>
                    <a:lnTo>
                      <a:pt x="453" y="205"/>
                    </a:lnTo>
                    <a:lnTo>
                      <a:pt x="453" y="227"/>
                    </a:lnTo>
                    <a:lnTo>
                      <a:pt x="453" y="253"/>
                    </a:lnTo>
                    <a:lnTo>
                      <a:pt x="448" y="275"/>
                    </a:lnTo>
                    <a:lnTo>
                      <a:pt x="442" y="297"/>
                    </a:lnTo>
                    <a:lnTo>
                      <a:pt x="433" y="319"/>
                    </a:lnTo>
                    <a:lnTo>
                      <a:pt x="426" y="337"/>
                    </a:lnTo>
                    <a:lnTo>
                      <a:pt x="415" y="357"/>
                    </a:lnTo>
                    <a:lnTo>
                      <a:pt x="400" y="374"/>
                    </a:lnTo>
                    <a:lnTo>
                      <a:pt x="387" y="392"/>
                    </a:lnTo>
                    <a:lnTo>
                      <a:pt x="371" y="407"/>
                    </a:lnTo>
                    <a:lnTo>
                      <a:pt x="354" y="418"/>
                    </a:lnTo>
                    <a:lnTo>
                      <a:pt x="336" y="429"/>
                    </a:lnTo>
                    <a:lnTo>
                      <a:pt x="314" y="440"/>
                    </a:lnTo>
                    <a:lnTo>
                      <a:pt x="292" y="447"/>
                    </a:lnTo>
                    <a:lnTo>
                      <a:pt x="270" y="456"/>
                    </a:lnTo>
                    <a:lnTo>
                      <a:pt x="248" y="458"/>
                    </a:lnTo>
                    <a:lnTo>
                      <a:pt x="226" y="458"/>
                    </a:lnTo>
                    <a:lnTo>
                      <a:pt x="200" y="458"/>
                    </a:lnTo>
                    <a:lnTo>
                      <a:pt x="178" y="456"/>
                    </a:lnTo>
                    <a:lnTo>
                      <a:pt x="156" y="447"/>
                    </a:lnTo>
                    <a:lnTo>
                      <a:pt x="138" y="440"/>
                    </a:lnTo>
                    <a:lnTo>
                      <a:pt x="116" y="429"/>
                    </a:lnTo>
                    <a:lnTo>
                      <a:pt x="96" y="418"/>
                    </a:lnTo>
                    <a:lnTo>
                      <a:pt x="79" y="407"/>
                    </a:lnTo>
                    <a:lnTo>
                      <a:pt x="66" y="392"/>
                    </a:lnTo>
                    <a:lnTo>
                      <a:pt x="50" y="374"/>
                    </a:lnTo>
                    <a:lnTo>
                      <a:pt x="35" y="357"/>
                    </a:lnTo>
                    <a:lnTo>
                      <a:pt x="24" y="337"/>
                    </a:lnTo>
                    <a:lnTo>
                      <a:pt x="13" y="319"/>
                    </a:lnTo>
                    <a:lnTo>
                      <a:pt x="6" y="297"/>
                    </a:lnTo>
                    <a:lnTo>
                      <a:pt x="2" y="275"/>
                    </a:lnTo>
                    <a:lnTo>
                      <a:pt x="0" y="253"/>
                    </a:lnTo>
                    <a:lnTo>
                      <a:pt x="0" y="227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6" y="161"/>
                    </a:lnTo>
                    <a:lnTo>
                      <a:pt x="13" y="141"/>
                    </a:lnTo>
                    <a:lnTo>
                      <a:pt x="24" y="121"/>
                    </a:lnTo>
                    <a:lnTo>
                      <a:pt x="35" y="104"/>
                    </a:lnTo>
                    <a:lnTo>
                      <a:pt x="50" y="86"/>
                    </a:lnTo>
                    <a:lnTo>
                      <a:pt x="66" y="66"/>
                    </a:lnTo>
                    <a:lnTo>
                      <a:pt x="79" y="53"/>
                    </a:lnTo>
                    <a:lnTo>
                      <a:pt x="96" y="42"/>
                    </a:lnTo>
                    <a:lnTo>
                      <a:pt x="116" y="31"/>
                    </a:lnTo>
                    <a:lnTo>
                      <a:pt x="138" y="20"/>
                    </a:lnTo>
                    <a:lnTo>
                      <a:pt x="156" y="11"/>
                    </a:lnTo>
                    <a:lnTo>
                      <a:pt x="178" y="5"/>
                    </a:lnTo>
                    <a:lnTo>
                      <a:pt x="200" y="0"/>
                    </a:lnTo>
                    <a:lnTo>
                      <a:pt x="226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142"/>
              <p:cNvSpPr>
                <a:spLocks/>
              </p:cNvSpPr>
              <p:nvPr/>
            </p:nvSpPr>
            <p:spPr bwMode="auto">
              <a:xfrm>
                <a:off x="1491" y="4158"/>
                <a:ext cx="456" cy="458"/>
              </a:xfrm>
              <a:custGeom>
                <a:avLst/>
                <a:gdLst>
                  <a:gd name="T0" fmla="*/ 418 w 456"/>
                  <a:gd name="T1" fmla="*/ 103 h 458"/>
                  <a:gd name="T2" fmla="*/ 436 w 456"/>
                  <a:gd name="T3" fmla="*/ 143 h 458"/>
                  <a:gd name="T4" fmla="*/ 451 w 456"/>
                  <a:gd name="T5" fmla="*/ 182 h 458"/>
                  <a:gd name="T6" fmla="*/ 456 w 456"/>
                  <a:gd name="T7" fmla="*/ 226 h 458"/>
                  <a:gd name="T8" fmla="*/ 451 w 456"/>
                  <a:gd name="T9" fmla="*/ 270 h 458"/>
                  <a:gd name="T10" fmla="*/ 440 w 456"/>
                  <a:gd name="T11" fmla="*/ 314 h 458"/>
                  <a:gd name="T12" fmla="*/ 418 w 456"/>
                  <a:gd name="T13" fmla="*/ 354 h 458"/>
                  <a:gd name="T14" fmla="*/ 392 w 456"/>
                  <a:gd name="T15" fmla="*/ 387 h 458"/>
                  <a:gd name="T16" fmla="*/ 357 w 456"/>
                  <a:gd name="T17" fmla="*/ 418 h 458"/>
                  <a:gd name="T18" fmla="*/ 315 w 456"/>
                  <a:gd name="T19" fmla="*/ 440 h 458"/>
                  <a:gd name="T20" fmla="*/ 271 w 456"/>
                  <a:gd name="T21" fmla="*/ 453 h 458"/>
                  <a:gd name="T22" fmla="*/ 227 w 456"/>
                  <a:gd name="T23" fmla="*/ 458 h 458"/>
                  <a:gd name="T24" fmla="*/ 187 w 456"/>
                  <a:gd name="T25" fmla="*/ 453 h 458"/>
                  <a:gd name="T26" fmla="*/ 143 w 456"/>
                  <a:gd name="T27" fmla="*/ 442 h 458"/>
                  <a:gd name="T28" fmla="*/ 104 w 456"/>
                  <a:gd name="T29" fmla="*/ 420 h 458"/>
                  <a:gd name="T30" fmla="*/ 71 w 456"/>
                  <a:gd name="T31" fmla="*/ 396 h 458"/>
                  <a:gd name="T32" fmla="*/ 38 w 456"/>
                  <a:gd name="T33" fmla="*/ 359 h 458"/>
                  <a:gd name="T34" fmla="*/ 16 w 456"/>
                  <a:gd name="T35" fmla="*/ 319 h 458"/>
                  <a:gd name="T36" fmla="*/ 5 w 456"/>
                  <a:gd name="T37" fmla="*/ 275 h 458"/>
                  <a:gd name="T38" fmla="*/ 0 w 456"/>
                  <a:gd name="T39" fmla="*/ 231 h 458"/>
                  <a:gd name="T40" fmla="*/ 5 w 456"/>
                  <a:gd name="T41" fmla="*/ 187 h 458"/>
                  <a:gd name="T42" fmla="*/ 16 w 456"/>
                  <a:gd name="T43" fmla="*/ 147 h 458"/>
                  <a:gd name="T44" fmla="*/ 33 w 456"/>
                  <a:gd name="T45" fmla="*/ 105 h 458"/>
                  <a:gd name="T46" fmla="*/ 64 w 456"/>
                  <a:gd name="T47" fmla="*/ 70 h 458"/>
                  <a:gd name="T48" fmla="*/ 99 w 456"/>
                  <a:gd name="T49" fmla="*/ 39 h 458"/>
                  <a:gd name="T50" fmla="*/ 141 w 456"/>
                  <a:gd name="T51" fmla="*/ 17 h 458"/>
                  <a:gd name="T52" fmla="*/ 181 w 456"/>
                  <a:gd name="T53" fmla="*/ 6 h 458"/>
                  <a:gd name="T54" fmla="*/ 225 w 456"/>
                  <a:gd name="T55" fmla="*/ 0 h 458"/>
                  <a:gd name="T56" fmla="*/ 269 w 456"/>
                  <a:gd name="T57" fmla="*/ 6 h 458"/>
                  <a:gd name="T58" fmla="*/ 313 w 456"/>
                  <a:gd name="T59" fmla="*/ 17 h 458"/>
                  <a:gd name="T60" fmla="*/ 352 w 456"/>
                  <a:gd name="T61" fmla="*/ 37 h 458"/>
                  <a:gd name="T62" fmla="*/ 385 w 456"/>
                  <a:gd name="T63" fmla="*/ 66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6"/>
                  <a:gd name="T97" fmla="*/ 0 h 458"/>
                  <a:gd name="T98" fmla="*/ 456 w 456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6" h="458">
                    <a:moveTo>
                      <a:pt x="403" y="83"/>
                    </a:moveTo>
                    <a:lnTo>
                      <a:pt x="418" y="103"/>
                    </a:lnTo>
                    <a:lnTo>
                      <a:pt x="429" y="121"/>
                    </a:lnTo>
                    <a:lnTo>
                      <a:pt x="436" y="143"/>
                    </a:lnTo>
                    <a:lnTo>
                      <a:pt x="447" y="160"/>
                    </a:lnTo>
                    <a:lnTo>
                      <a:pt x="451" y="182"/>
                    </a:lnTo>
                    <a:lnTo>
                      <a:pt x="456" y="204"/>
                    </a:lnTo>
                    <a:lnTo>
                      <a:pt x="456" y="226"/>
                    </a:lnTo>
                    <a:lnTo>
                      <a:pt x="456" y="248"/>
                    </a:lnTo>
                    <a:lnTo>
                      <a:pt x="451" y="270"/>
                    </a:lnTo>
                    <a:lnTo>
                      <a:pt x="447" y="292"/>
                    </a:lnTo>
                    <a:lnTo>
                      <a:pt x="440" y="314"/>
                    </a:lnTo>
                    <a:lnTo>
                      <a:pt x="429" y="332"/>
                    </a:lnTo>
                    <a:lnTo>
                      <a:pt x="418" y="354"/>
                    </a:lnTo>
                    <a:lnTo>
                      <a:pt x="407" y="374"/>
                    </a:lnTo>
                    <a:lnTo>
                      <a:pt x="392" y="387"/>
                    </a:lnTo>
                    <a:lnTo>
                      <a:pt x="374" y="407"/>
                    </a:lnTo>
                    <a:lnTo>
                      <a:pt x="357" y="418"/>
                    </a:lnTo>
                    <a:lnTo>
                      <a:pt x="337" y="431"/>
                    </a:lnTo>
                    <a:lnTo>
                      <a:pt x="315" y="440"/>
                    </a:lnTo>
                    <a:lnTo>
                      <a:pt x="293" y="447"/>
                    </a:lnTo>
                    <a:lnTo>
                      <a:pt x="271" y="453"/>
                    </a:lnTo>
                    <a:lnTo>
                      <a:pt x="249" y="458"/>
                    </a:lnTo>
                    <a:lnTo>
                      <a:pt x="227" y="458"/>
                    </a:lnTo>
                    <a:lnTo>
                      <a:pt x="209" y="458"/>
                    </a:lnTo>
                    <a:lnTo>
                      <a:pt x="187" y="453"/>
                    </a:lnTo>
                    <a:lnTo>
                      <a:pt x="165" y="451"/>
                    </a:lnTo>
                    <a:lnTo>
                      <a:pt x="143" y="442"/>
                    </a:lnTo>
                    <a:lnTo>
                      <a:pt x="126" y="431"/>
                    </a:lnTo>
                    <a:lnTo>
                      <a:pt x="104" y="420"/>
                    </a:lnTo>
                    <a:lnTo>
                      <a:pt x="86" y="409"/>
                    </a:lnTo>
                    <a:lnTo>
                      <a:pt x="71" y="396"/>
                    </a:lnTo>
                    <a:lnTo>
                      <a:pt x="53" y="376"/>
                    </a:lnTo>
                    <a:lnTo>
                      <a:pt x="38" y="359"/>
                    </a:lnTo>
                    <a:lnTo>
                      <a:pt x="27" y="336"/>
                    </a:lnTo>
                    <a:lnTo>
                      <a:pt x="16" y="319"/>
                    </a:lnTo>
                    <a:lnTo>
                      <a:pt x="9" y="297"/>
                    </a:lnTo>
                    <a:lnTo>
                      <a:pt x="5" y="275"/>
                    </a:lnTo>
                    <a:lnTo>
                      <a:pt x="0" y="253"/>
                    </a:lnTo>
                    <a:lnTo>
                      <a:pt x="0" y="231"/>
                    </a:lnTo>
                    <a:lnTo>
                      <a:pt x="0" y="209"/>
                    </a:lnTo>
                    <a:lnTo>
                      <a:pt x="5" y="187"/>
                    </a:lnTo>
                    <a:lnTo>
                      <a:pt x="9" y="169"/>
                    </a:lnTo>
                    <a:lnTo>
                      <a:pt x="16" y="147"/>
                    </a:lnTo>
                    <a:lnTo>
                      <a:pt x="22" y="125"/>
                    </a:lnTo>
                    <a:lnTo>
                      <a:pt x="33" y="105"/>
                    </a:lnTo>
                    <a:lnTo>
                      <a:pt x="49" y="88"/>
                    </a:lnTo>
                    <a:lnTo>
                      <a:pt x="64" y="70"/>
                    </a:lnTo>
                    <a:lnTo>
                      <a:pt x="82" y="55"/>
                    </a:lnTo>
                    <a:lnTo>
                      <a:pt x="99" y="39"/>
                    </a:lnTo>
                    <a:lnTo>
                      <a:pt x="119" y="28"/>
                    </a:lnTo>
                    <a:lnTo>
                      <a:pt x="141" y="17"/>
                    </a:lnTo>
                    <a:lnTo>
                      <a:pt x="163" y="11"/>
                    </a:lnTo>
                    <a:lnTo>
                      <a:pt x="181" y="6"/>
                    </a:lnTo>
                    <a:lnTo>
                      <a:pt x="203" y="4"/>
                    </a:lnTo>
                    <a:lnTo>
                      <a:pt x="225" y="0"/>
                    </a:lnTo>
                    <a:lnTo>
                      <a:pt x="247" y="4"/>
                    </a:lnTo>
                    <a:lnTo>
                      <a:pt x="269" y="6"/>
                    </a:lnTo>
                    <a:lnTo>
                      <a:pt x="291" y="11"/>
                    </a:lnTo>
                    <a:lnTo>
                      <a:pt x="313" y="17"/>
                    </a:lnTo>
                    <a:lnTo>
                      <a:pt x="330" y="26"/>
                    </a:lnTo>
                    <a:lnTo>
                      <a:pt x="352" y="37"/>
                    </a:lnTo>
                    <a:lnTo>
                      <a:pt x="370" y="50"/>
                    </a:lnTo>
                    <a:lnTo>
                      <a:pt x="385" y="66"/>
                    </a:lnTo>
                    <a:lnTo>
                      <a:pt x="403" y="83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43"/>
              <p:cNvSpPr>
                <a:spLocks/>
              </p:cNvSpPr>
              <p:nvPr/>
            </p:nvSpPr>
            <p:spPr bwMode="auto">
              <a:xfrm>
                <a:off x="4988" y="1937"/>
                <a:ext cx="458" cy="458"/>
              </a:xfrm>
              <a:custGeom>
                <a:avLst/>
                <a:gdLst>
                  <a:gd name="T0" fmla="*/ 253 w 458"/>
                  <a:gd name="T1" fmla="*/ 0 h 458"/>
                  <a:gd name="T2" fmla="*/ 297 w 458"/>
                  <a:gd name="T3" fmla="*/ 11 h 458"/>
                  <a:gd name="T4" fmla="*/ 337 w 458"/>
                  <a:gd name="T5" fmla="*/ 29 h 458"/>
                  <a:gd name="T6" fmla="*/ 374 w 458"/>
                  <a:gd name="T7" fmla="*/ 51 h 458"/>
                  <a:gd name="T8" fmla="*/ 407 w 458"/>
                  <a:gd name="T9" fmla="*/ 84 h 458"/>
                  <a:gd name="T10" fmla="*/ 432 w 458"/>
                  <a:gd name="T11" fmla="*/ 121 h 458"/>
                  <a:gd name="T12" fmla="*/ 447 w 458"/>
                  <a:gd name="T13" fmla="*/ 161 h 458"/>
                  <a:gd name="T14" fmla="*/ 458 w 458"/>
                  <a:gd name="T15" fmla="*/ 205 h 458"/>
                  <a:gd name="T16" fmla="*/ 458 w 458"/>
                  <a:gd name="T17" fmla="*/ 251 h 458"/>
                  <a:gd name="T18" fmla="*/ 447 w 458"/>
                  <a:gd name="T19" fmla="*/ 295 h 458"/>
                  <a:gd name="T20" fmla="*/ 432 w 458"/>
                  <a:gd name="T21" fmla="*/ 337 h 458"/>
                  <a:gd name="T22" fmla="*/ 407 w 458"/>
                  <a:gd name="T23" fmla="*/ 372 h 458"/>
                  <a:gd name="T24" fmla="*/ 374 w 458"/>
                  <a:gd name="T25" fmla="*/ 403 h 458"/>
                  <a:gd name="T26" fmla="*/ 337 w 458"/>
                  <a:gd name="T27" fmla="*/ 427 h 458"/>
                  <a:gd name="T28" fmla="*/ 297 w 458"/>
                  <a:gd name="T29" fmla="*/ 447 h 458"/>
                  <a:gd name="T30" fmla="*/ 253 w 458"/>
                  <a:gd name="T31" fmla="*/ 453 h 458"/>
                  <a:gd name="T32" fmla="*/ 205 w 458"/>
                  <a:gd name="T33" fmla="*/ 453 h 458"/>
                  <a:gd name="T34" fmla="*/ 161 w 458"/>
                  <a:gd name="T35" fmla="*/ 447 h 458"/>
                  <a:gd name="T36" fmla="*/ 121 w 458"/>
                  <a:gd name="T37" fmla="*/ 427 h 458"/>
                  <a:gd name="T38" fmla="*/ 84 w 458"/>
                  <a:gd name="T39" fmla="*/ 403 h 458"/>
                  <a:gd name="T40" fmla="*/ 55 w 458"/>
                  <a:gd name="T41" fmla="*/ 372 h 458"/>
                  <a:gd name="T42" fmla="*/ 29 w 458"/>
                  <a:gd name="T43" fmla="*/ 337 h 458"/>
                  <a:gd name="T44" fmla="*/ 11 w 458"/>
                  <a:gd name="T45" fmla="*/ 295 h 458"/>
                  <a:gd name="T46" fmla="*/ 5 w 458"/>
                  <a:gd name="T47" fmla="*/ 251 h 458"/>
                  <a:gd name="T48" fmla="*/ 5 w 458"/>
                  <a:gd name="T49" fmla="*/ 205 h 458"/>
                  <a:gd name="T50" fmla="*/ 11 w 458"/>
                  <a:gd name="T51" fmla="*/ 161 h 458"/>
                  <a:gd name="T52" fmla="*/ 29 w 458"/>
                  <a:gd name="T53" fmla="*/ 121 h 458"/>
                  <a:gd name="T54" fmla="*/ 55 w 458"/>
                  <a:gd name="T55" fmla="*/ 84 h 458"/>
                  <a:gd name="T56" fmla="*/ 84 w 458"/>
                  <a:gd name="T57" fmla="*/ 51 h 458"/>
                  <a:gd name="T58" fmla="*/ 121 w 458"/>
                  <a:gd name="T59" fmla="*/ 29 h 458"/>
                  <a:gd name="T60" fmla="*/ 161 w 458"/>
                  <a:gd name="T61" fmla="*/ 11 h 458"/>
                  <a:gd name="T62" fmla="*/ 205 w 458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231" y="0"/>
                    </a:moveTo>
                    <a:lnTo>
                      <a:pt x="253" y="0"/>
                    </a:lnTo>
                    <a:lnTo>
                      <a:pt x="275" y="2"/>
                    </a:lnTo>
                    <a:lnTo>
                      <a:pt x="297" y="11"/>
                    </a:lnTo>
                    <a:lnTo>
                      <a:pt x="319" y="18"/>
                    </a:lnTo>
                    <a:lnTo>
                      <a:pt x="337" y="29"/>
                    </a:lnTo>
                    <a:lnTo>
                      <a:pt x="359" y="40"/>
                    </a:lnTo>
                    <a:lnTo>
                      <a:pt x="374" y="51"/>
                    </a:lnTo>
                    <a:lnTo>
                      <a:pt x="392" y="66"/>
                    </a:lnTo>
                    <a:lnTo>
                      <a:pt x="407" y="84"/>
                    </a:lnTo>
                    <a:lnTo>
                      <a:pt x="418" y="101"/>
                    </a:lnTo>
                    <a:lnTo>
                      <a:pt x="432" y="121"/>
                    </a:lnTo>
                    <a:lnTo>
                      <a:pt x="440" y="139"/>
                    </a:lnTo>
                    <a:lnTo>
                      <a:pt x="447" y="161"/>
                    </a:lnTo>
                    <a:lnTo>
                      <a:pt x="454" y="183"/>
                    </a:lnTo>
                    <a:lnTo>
                      <a:pt x="458" y="205"/>
                    </a:lnTo>
                    <a:lnTo>
                      <a:pt x="458" y="227"/>
                    </a:lnTo>
                    <a:lnTo>
                      <a:pt x="458" y="251"/>
                    </a:lnTo>
                    <a:lnTo>
                      <a:pt x="454" y="273"/>
                    </a:lnTo>
                    <a:lnTo>
                      <a:pt x="447" y="295"/>
                    </a:lnTo>
                    <a:lnTo>
                      <a:pt x="440" y="317"/>
                    </a:lnTo>
                    <a:lnTo>
                      <a:pt x="432" y="337"/>
                    </a:lnTo>
                    <a:lnTo>
                      <a:pt x="418" y="354"/>
                    </a:lnTo>
                    <a:lnTo>
                      <a:pt x="407" y="372"/>
                    </a:lnTo>
                    <a:lnTo>
                      <a:pt x="392" y="387"/>
                    </a:lnTo>
                    <a:lnTo>
                      <a:pt x="374" y="403"/>
                    </a:lnTo>
                    <a:lnTo>
                      <a:pt x="359" y="416"/>
                    </a:lnTo>
                    <a:lnTo>
                      <a:pt x="337" y="427"/>
                    </a:lnTo>
                    <a:lnTo>
                      <a:pt x="319" y="438"/>
                    </a:lnTo>
                    <a:lnTo>
                      <a:pt x="297" y="447"/>
                    </a:lnTo>
                    <a:lnTo>
                      <a:pt x="275" y="449"/>
                    </a:lnTo>
                    <a:lnTo>
                      <a:pt x="253" y="453"/>
                    </a:lnTo>
                    <a:lnTo>
                      <a:pt x="231" y="458"/>
                    </a:lnTo>
                    <a:lnTo>
                      <a:pt x="205" y="453"/>
                    </a:lnTo>
                    <a:lnTo>
                      <a:pt x="183" y="449"/>
                    </a:lnTo>
                    <a:lnTo>
                      <a:pt x="161" y="447"/>
                    </a:lnTo>
                    <a:lnTo>
                      <a:pt x="139" y="438"/>
                    </a:lnTo>
                    <a:lnTo>
                      <a:pt x="121" y="427"/>
                    </a:lnTo>
                    <a:lnTo>
                      <a:pt x="104" y="416"/>
                    </a:lnTo>
                    <a:lnTo>
                      <a:pt x="84" y="403"/>
                    </a:lnTo>
                    <a:lnTo>
                      <a:pt x="71" y="387"/>
                    </a:lnTo>
                    <a:lnTo>
                      <a:pt x="55" y="372"/>
                    </a:lnTo>
                    <a:lnTo>
                      <a:pt x="40" y="354"/>
                    </a:lnTo>
                    <a:lnTo>
                      <a:pt x="29" y="337"/>
                    </a:lnTo>
                    <a:lnTo>
                      <a:pt x="18" y="317"/>
                    </a:lnTo>
                    <a:lnTo>
                      <a:pt x="11" y="295"/>
                    </a:lnTo>
                    <a:lnTo>
                      <a:pt x="7" y="273"/>
                    </a:lnTo>
                    <a:lnTo>
                      <a:pt x="5" y="251"/>
                    </a:lnTo>
                    <a:lnTo>
                      <a:pt x="0" y="227"/>
                    </a:lnTo>
                    <a:lnTo>
                      <a:pt x="5" y="205"/>
                    </a:lnTo>
                    <a:lnTo>
                      <a:pt x="7" y="183"/>
                    </a:lnTo>
                    <a:lnTo>
                      <a:pt x="11" y="161"/>
                    </a:lnTo>
                    <a:lnTo>
                      <a:pt x="18" y="139"/>
                    </a:lnTo>
                    <a:lnTo>
                      <a:pt x="29" y="121"/>
                    </a:lnTo>
                    <a:lnTo>
                      <a:pt x="40" y="101"/>
                    </a:lnTo>
                    <a:lnTo>
                      <a:pt x="55" y="84"/>
                    </a:lnTo>
                    <a:lnTo>
                      <a:pt x="71" y="66"/>
                    </a:lnTo>
                    <a:lnTo>
                      <a:pt x="84" y="51"/>
                    </a:lnTo>
                    <a:lnTo>
                      <a:pt x="104" y="40"/>
                    </a:lnTo>
                    <a:lnTo>
                      <a:pt x="121" y="29"/>
                    </a:lnTo>
                    <a:lnTo>
                      <a:pt x="139" y="18"/>
                    </a:lnTo>
                    <a:lnTo>
                      <a:pt x="161" y="11"/>
                    </a:lnTo>
                    <a:lnTo>
                      <a:pt x="183" y="2"/>
                    </a:lnTo>
                    <a:lnTo>
                      <a:pt x="205" y="0"/>
                    </a:lnTo>
                    <a:lnTo>
                      <a:pt x="231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44"/>
              <p:cNvSpPr>
                <a:spLocks/>
              </p:cNvSpPr>
              <p:nvPr/>
            </p:nvSpPr>
            <p:spPr bwMode="auto">
              <a:xfrm>
                <a:off x="4100" y="537"/>
                <a:ext cx="453" cy="458"/>
              </a:xfrm>
              <a:custGeom>
                <a:avLst/>
                <a:gdLst>
                  <a:gd name="T0" fmla="*/ 248 w 453"/>
                  <a:gd name="T1" fmla="*/ 0 h 458"/>
                  <a:gd name="T2" fmla="*/ 297 w 453"/>
                  <a:gd name="T3" fmla="*/ 11 h 458"/>
                  <a:gd name="T4" fmla="*/ 336 w 453"/>
                  <a:gd name="T5" fmla="*/ 31 h 458"/>
                  <a:gd name="T6" fmla="*/ 374 w 453"/>
                  <a:gd name="T7" fmla="*/ 53 h 458"/>
                  <a:gd name="T8" fmla="*/ 402 w 453"/>
                  <a:gd name="T9" fmla="*/ 86 h 458"/>
                  <a:gd name="T10" fmla="*/ 427 w 453"/>
                  <a:gd name="T11" fmla="*/ 121 h 458"/>
                  <a:gd name="T12" fmla="*/ 446 w 453"/>
                  <a:gd name="T13" fmla="*/ 163 h 458"/>
                  <a:gd name="T14" fmla="*/ 453 w 453"/>
                  <a:gd name="T15" fmla="*/ 207 h 458"/>
                  <a:gd name="T16" fmla="*/ 453 w 453"/>
                  <a:gd name="T17" fmla="*/ 253 h 458"/>
                  <a:gd name="T18" fmla="*/ 446 w 453"/>
                  <a:gd name="T19" fmla="*/ 297 h 458"/>
                  <a:gd name="T20" fmla="*/ 427 w 453"/>
                  <a:gd name="T21" fmla="*/ 337 h 458"/>
                  <a:gd name="T22" fmla="*/ 402 w 453"/>
                  <a:gd name="T23" fmla="*/ 374 h 458"/>
                  <a:gd name="T24" fmla="*/ 374 w 453"/>
                  <a:gd name="T25" fmla="*/ 403 h 458"/>
                  <a:gd name="T26" fmla="*/ 336 w 453"/>
                  <a:gd name="T27" fmla="*/ 429 h 458"/>
                  <a:gd name="T28" fmla="*/ 297 w 453"/>
                  <a:gd name="T29" fmla="*/ 447 h 458"/>
                  <a:gd name="T30" fmla="*/ 248 w 453"/>
                  <a:gd name="T31" fmla="*/ 456 h 458"/>
                  <a:gd name="T32" fmla="*/ 204 w 453"/>
                  <a:gd name="T33" fmla="*/ 456 h 458"/>
                  <a:gd name="T34" fmla="*/ 156 w 453"/>
                  <a:gd name="T35" fmla="*/ 447 h 458"/>
                  <a:gd name="T36" fmla="*/ 116 w 453"/>
                  <a:gd name="T37" fmla="*/ 429 h 458"/>
                  <a:gd name="T38" fmla="*/ 81 w 453"/>
                  <a:gd name="T39" fmla="*/ 403 h 458"/>
                  <a:gd name="T40" fmla="*/ 50 w 453"/>
                  <a:gd name="T41" fmla="*/ 374 h 458"/>
                  <a:gd name="T42" fmla="*/ 26 w 453"/>
                  <a:gd name="T43" fmla="*/ 337 h 458"/>
                  <a:gd name="T44" fmla="*/ 6 w 453"/>
                  <a:gd name="T45" fmla="*/ 297 h 458"/>
                  <a:gd name="T46" fmla="*/ 0 w 453"/>
                  <a:gd name="T47" fmla="*/ 253 h 458"/>
                  <a:gd name="T48" fmla="*/ 0 w 453"/>
                  <a:gd name="T49" fmla="*/ 207 h 458"/>
                  <a:gd name="T50" fmla="*/ 6 w 453"/>
                  <a:gd name="T51" fmla="*/ 163 h 458"/>
                  <a:gd name="T52" fmla="*/ 26 w 453"/>
                  <a:gd name="T53" fmla="*/ 121 h 458"/>
                  <a:gd name="T54" fmla="*/ 50 w 453"/>
                  <a:gd name="T55" fmla="*/ 86 h 458"/>
                  <a:gd name="T56" fmla="*/ 81 w 453"/>
                  <a:gd name="T57" fmla="*/ 53 h 458"/>
                  <a:gd name="T58" fmla="*/ 116 w 453"/>
                  <a:gd name="T59" fmla="*/ 31 h 458"/>
                  <a:gd name="T60" fmla="*/ 156 w 453"/>
                  <a:gd name="T61" fmla="*/ 11 h 458"/>
                  <a:gd name="T62" fmla="*/ 204 w 45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458"/>
                  <a:gd name="T98" fmla="*/ 453 w 45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458">
                    <a:moveTo>
                      <a:pt x="226" y="0"/>
                    </a:moveTo>
                    <a:lnTo>
                      <a:pt x="248" y="0"/>
                    </a:lnTo>
                    <a:lnTo>
                      <a:pt x="275" y="4"/>
                    </a:lnTo>
                    <a:lnTo>
                      <a:pt x="297" y="11"/>
                    </a:lnTo>
                    <a:lnTo>
                      <a:pt x="314" y="20"/>
                    </a:lnTo>
                    <a:lnTo>
                      <a:pt x="336" y="31"/>
                    </a:lnTo>
                    <a:lnTo>
                      <a:pt x="354" y="42"/>
                    </a:lnTo>
                    <a:lnTo>
                      <a:pt x="374" y="53"/>
                    </a:lnTo>
                    <a:lnTo>
                      <a:pt x="387" y="66"/>
                    </a:lnTo>
                    <a:lnTo>
                      <a:pt x="402" y="86"/>
                    </a:lnTo>
                    <a:lnTo>
                      <a:pt x="418" y="99"/>
                    </a:lnTo>
                    <a:lnTo>
                      <a:pt x="427" y="121"/>
                    </a:lnTo>
                    <a:lnTo>
                      <a:pt x="435" y="141"/>
                    </a:lnTo>
                    <a:lnTo>
                      <a:pt x="446" y="163"/>
                    </a:lnTo>
                    <a:lnTo>
                      <a:pt x="449" y="185"/>
                    </a:lnTo>
                    <a:lnTo>
                      <a:pt x="453" y="207"/>
                    </a:lnTo>
                    <a:lnTo>
                      <a:pt x="453" y="229"/>
                    </a:lnTo>
                    <a:lnTo>
                      <a:pt x="453" y="253"/>
                    </a:lnTo>
                    <a:lnTo>
                      <a:pt x="449" y="275"/>
                    </a:lnTo>
                    <a:lnTo>
                      <a:pt x="446" y="297"/>
                    </a:lnTo>
                    <a:lnTo>
                      <a:pt x="435" y="319"/>
                    </a:lnTo>
                    <a:lnTo>
                      <a:pt x="427" y="337"/>
                    </a:lnTo>
                    <a:lnTo>
                      <a:pt x="418" y="357"/>
                    </a:lnTo>
                    <a:lnTo>
                      <a:pt x="402" y="374"/>
                    </a:lnTo>
                    <a:lnTo>
                      <a:pt x="387" y="390"/>
                    </a:lnTo>
                    <a:lnTo>
                      <a:pt x="374" y="403"/>
                    </a:lnTo>
                    <a:lnTo>
                      <a:pt x="354" y="418"/>
                    </a:lnTo>
                    <a:lnTo>
                      <a:pt x="336" y="429"/>
                    </a:lnTo>
                    <a:lnTo>
                      <a:pt x="314" y="440"/>
                    </a:lnTo>
                    <a:lnTo>
                      <a:pt x="297" y="447"/>
                    </a:lnTo>
                    <a:lnTo>
                      <a:pt x="275" y="451"/>
                    </a:lnTo>
                    <a:lnTo>
                      <a:pt x="248" y="456"/>
                    </a:lnTo>
                    <a:lnTo>
                      <a:pt x="226" y="458"/>
                    </a:lnTo>
                    <a:lnTo>
                      <a:pt x="204" y="456"/>
                    </a:lnTo>
                    <a:lnTo>
                      <a:pt x="178" y="451"/>
                    </a:lnTo>
                    <a:lnTo>
                      <a:pt x="156" y="447"/>
                    </a:lnTo>
                    <a:lnTo>
                      <a:pt x="138" y="440"/>
                    </a:lnTo>
                    <a:lnTo>
                      <a:pt x="116" y="429"/>
                    </a:lnTo>
                    <a:lnTo>
                      <a:pt x="99" y="418"/>
                    </a:lnTo>
                    <a:lnTo>
                      <a:pt x="81" y="403"/>
                    </a:lnTo>
                    <a:lnTo>
                      <a:pt x="66" y="390"/>
                    </a:lnTo>
                    <a:lnTo>
                      <a:pt x="50" y="374"/>
                    </a:lnTo>
                    <a:lnTo>
                      <a:pt x="37" y="357"/>
                    </a:lnTo>
                    <a:lnTo>
                      <a:pt x="26" y="337"/>
                    </a:lnTo>
                    <a:lnTo>
                      <a:pt x="17" y="319"/>
                    </a:lnTo>
                    <a:lnTo>
                      <a:pt x="6" y="297"/>
                    </a:lnTo>
                    <a:lnTo>
                      <a:pt x="4" y="275"/>
                    </a:lnTo>
                    <a:lnTo>
                      <a:pt x="0" y="253"/>
                    </a:lnTo>
                    <a:lnTo>
                      <a:pt x="0" y="229"/>
                    </a:lnTo>
                    <a:lnTo>
                      <a:pt x="0" y="207"/>
                    </a:lnTo>
                    <a:lnTo>
                      <a:pt x="4" y="185"/>
                    </a:lnTo>
                    <a:lnTo>
                      <a:pt x="6" y="163"/>
                    </a:lnTo>
                    <a:lnTo>
                      <a:pt x="17" y="141"/>
                    </a:lnTo>
                    <a:lnTo>
                      <a:pt x="26" y="121"/>
                    </a:lnTo>
                    <a:lnTo>
                      <a:pt x="37" y="99"/>
                    </a:lnTo>
                    <a:lnTo>
                      <a:pt x="50" y="86"/>
                    </a:lnTo>
                    <a:lnTo>
                      <a:pt x="66" y="66"/>
                    </a:lnTo>
                    <a:lnTo>
                      <a:pt x="81" y="53"/>
                    </a:lnTo>
                    <a:lnTo>
                      <a:pt x="99" y="42"/>
                    </a:lnTo>
                    <a:lnTo>
                      <a:pt x="116" y="31"/>
                    </a:lnTo>
                    <a:lnTo>
                      <a:pt x="138" y="20"/>
                    </a:lnTo>
                    <a:lnTo>
                      <a:pt x="156" y="11"/>
                    </a:lnTo>
                    <a:lnTo>
                      <a:pt x="178" y="4"/>
                    </a:lnTo>
                    <a:lnTo>
                      <a:pt x="204" y="0"/>
                    </a:lnTo>
                    <a:lnTo>
                      <a:pt x="226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45"/>
              <p:cNvSpPr>
                <a:spLocks/>
              </p:cNvSpPr>
              <p:nvPr/>
            </p:nvSpPr>
            <p:spPr bwMode="auto">
              <a:xfrm>
                <a:off x="5732" y="5384"/>
                <a:ext cx="455" cy="458"/>
              </a:xfrm>
              <a:custGeom>
                <a:avLst/>
                <a:gdLst>
                  <a:gd name="T0" fmla="*/ 251 w 455"/>
                  <a:gd name="T1" fmla="*/ 0 h 458"/>
                  <a:gd name="T2" fmla="*/ 295 w 455"/>
                  <a:gd name="T3" fmla="*/ 11 h 458"/>
                  <a:gd name="T4" fmla="*/ 336 w 455"/>
                  <a:gd name="T5" fmla="*/ 28 h 458"/>
                  <a:gd name="T6" fmla="*/ 372 w 455"/>
                  <a:gd name="T7" fmla="*/ 50 h 458"/>
                  <a:gd name="T8" fmla="*/ 405 w 455"/>
                  <a:gd name="T9" fmla="*/ 83 h 458"/>
                  <a:gd name="T10" fmla="*/ 427 w 455"/>
                  <a:gd name="T11" fmla="*/ 121 h 458"/>
                  <a:gd name="T12" fmla="*/ 444 w 455"/>
                  <a:gd name="T13" fmla="*/ 160 h 458"/>
                  <a:gd name="T14" fmla="*/ 455 w 455"/>
                  <a:gd name="T15" fmla="*/ 204 h 458"/>
                  <a:gd name="T16" fmla="*/ 455 w 455"/>
                  <a:gd name="T17" fmla="*/ 253 h 458"/>
                  <a:gd name="T18" fmla="*/ 444 w 455"/>
                  <a:gd name="T19" fmla="*/ 297 h 458"/>
                  <a:gd name="T20" fmla="*/ 427 w 455"/>
                  <a:gd name="T21" fmla="*/ 336 h 458"/>
                  <a:gd name="T22" fmla="*/ 405 w 455"/>
                  <a:gd name="T23" fmla="*/ 374 h 458"/>
                  <a:gd name="T24" fmla="*/ 372 w 455"/>
                  <a:gd name="T25" fmla="*/ 407 h 458"/>
                  <a:gd name="T26" fmla="*/ 336 w 455"/>
                  <a:gd name="T27" fmla="*/ 429 h 458"/>
                  <a:gd name="T28" fmla="*/ 295 w 455"/>
                  <a:gd name="T29" fmla="*/ 447 h 458"/>
                  <a:gd name="T30" fmla="*/ 251 w 455"/>
                  <a:gd name="T31" fmla="*/ 453 h 458"/>
                  <a:gd name="T32" fmla="*/ 204 w 455"/>
                  <a:gd name="T33" fmla="*/ 453 h 458"/>
                  <a:gd name="T34" fmla="*/ 160 w 455"/>
                  <a:gd name="T35" fmla="*/ 447 h 458"/>
                  <a:gd name="T36" fmla="*/ 119 w 455"/>
                  <a:gd name="T37" fmla="*/ 429 h 458"/>
                  <a:gd name="T38" fmla="*/ 83 w 455"/>
                  <a:gd name="T39" fmla="*/ 407 h 458"/>
                  <a:gd name="T40" fmla="*/ 53 w 455"/>
                  <a:gd name="T41" fmla="*/ 374 h 458"/>
                  <a:gd name="T42" fmla="*/ 28 w 455"/>
                  <a:gd name="T43" fmla="*/ 336 h 458"/>
                  <a:gd name="T44" fmla="*/ 11 w 455"/>
                  <a:gd name="T45" fmla="*/ 297 h 458"/>
                  <a:gd name="T46" fmla="*/ 2 w 455"/>
                  <a:gd name="T47" fmla="*/ 253 h 458"/>
                  <a:gd name="T48" fmla="*/ 2 w 455"/>
                  <a:gd name="T49" fmla="*/ 204 h 458"/>
                  <a:gd name="T50" fmla="*/ 11 w 455"/>
                  <a:gd name="T51" fmla="*/ 160 h 458"/>
                  <a:gd name="T52" fmla="*/ 28 w 455"/>
                  <a:gd name="T53" fmla="*/ 121 h 458"/>
                  <a:gd name="T54" fmla="*/ 53 w 455"/>
                  <a:gd name="T55" fmla="*/ 83 h 458"/>
                  <a:gd name="T56" fmla="*/ 83 w 455"/>
                  <a:gd name="T57" fmla="*/ 50 h 458"/>
                  <a:gd name="T58" fmla="*/ 119 w 455"/>
                  <a:gd name="T59" fmla="*/ 28 h 458"/>
                  <a:gd name="T60" fmla="*/ 160 w 455"/>
                  <a:gd name="T61" fmla="*/ 11 h 458"/>
                  <a:gd name="T62" fmla="*/ 204 w 455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5"/>
                  <a:gd name="T97" fmla="*/ 0 h 458"/>
                  <a:gd name="T98" fmla="*/ 455 w 455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5" h="458">
                    <a:moveTo>
                      <a:pt x="229" y="0"/>
                    </a:moveTo>
                    <a:lnTo>
                      <a:pt x="251" y="0"/>
                    </a:lnTo>
                    <a:lnTo>
                      <a:pt x="273" y="4"/>
                    </a:lnTo>
                    <a:lnTo>
                      <a:pt x="295" y="11"/>
                    </a:lnTo>
                    <a:lnTo>
                      <a:pt x="317" y="17"/>
                    </a:lnTo>
                    <a:lnTo>
                      <a:pt x="336" y="28"/>
                    </a:lnTo>
                    <a:lnTo>
                      <a:pt x="356" y="39"/>
                    </a:lnTo>
                    <a:lnTo>
                      <a:pt x="372" y="50"/>
                    </a:lnTo>
                    <a:lnTo>
                      <a:pt x="389" y="66"/>
                    </a:lnTo>
                    <a:lnTo>
                      <a:pt x="405" y="83"/>
                    </a:lnTo>
                    <a:lnTo>
                      <a:pt x="416" y="103"/>
                    </a:lnTo>
                    <a:lnTo>
                      <a:pt x="427" y="121"/>
                    </a:lnTo>
                    <a:lnTo>
                      <a:pt x="438" y="138"/>
                    </a:lnTo>
                    <a:lnTo>
                      <a:pt x="444" y="160"/>
                    </a:lnTo>
                    <a:lnTo>
                      <a:pt x="453" y="182"/>
                    </a:lnTo>
                    <a:lnTo>
                      <a:pt x="455" y="204"/>
                    </a:lnTo>
                    <a:lnTo>
                      <a:pt x="455" y="226"/>
                    </a:lnTo>
                    <a:lnTo>
                      <a:pt x="455" y="253"/>
                    </a:lnTo>
                    <a:lnTo>
                      <a:pt x="453" y="275"/>
                    </a:lnTo>
                    <a:lnTo>
                      <a:pt x="444" y="297"/>
                    </a:lnTo>
                    <a:lnTo>
                      <a:pt x="438" y="319"/>
                    </a:lnTo>
                    <a:lnTo>
                      <a:pt x="427" y="336"/>
                    </a:lnTo>
                    <a:lnTo>
                      <a:pt x="416" y="354"/>
                    </a:lnTo>
                    <a:lnTo>
                      <a:pt x="405" y="374"/>
                    </a:lnTo>
                    <a:lnTo>
                      <a:pt x="389" y="391"/>
                    </a:lnTo>
                    <a:lnTo>
                      <a:pt x="372" y="407"/>
                    </a:lnTo>
                    <a:lnTo>
                      <a:pt x="356" y="418"/>
                    </a:lnTo>
                    <a:lnTo>
                      <a:pt x="336" y="429"/>
                    </a:lnTo>
                    <a:lnTo>
                      <a:pt x="317" y="440"/>
                    </a:lnTo>
                    <a:lnTo>
                      <a:pt x="295" y="447"/>
                    </a:lnTo>
                    <a:lnTo>
                      <a:pt x="273" y="453"/>
                    </a:lnTo>
                    <a:lnTo>
                      <a:pt x="251" y="453"/>
                    </a:lnTo>
                    <a:lnTo>
                      <a:pt x="229" y="458"/>
                    </a:lnTo>
                    <a:lnTo>
                      <a:pt x="204" y="453"/>
                    </a:lnTo>
                    <a:lnTo>
                      <a:pt x="182" y="453"/>
                    </a:lnTo>
                    <a:lnTo>
                      <a:pt x="160" y="447"/>
                    </a:lnTo>
                    <a:lnTo>
                      <a:pt x="138" y="440"/>
                    </a:lnTo>
                    <a:lnTo>
                      <a:pt x="119" y="429"/>
                    </a:lnTo>
                    <a:lnTo>
                      <a:pt x="101" y="418"/>
                    </a:lnTo>
                    <a:lnTo>
                      <a:pt x="83" y="407"/>
                    </a:lnTo>
                    <a:lnTo>
                      <a:pt x="68" y="391"/>
                    </a:lnTo>
                    <a:lnTo>
                      <a:pt x="53" y="374"/>
                    </a:lnTo>
                    <a:lnTo>
                      <a:pt x="39" y="354"/>
                    </a:lnTo>
                    <a:lnTo>
                      <a:pt x="28" y="336"/>
                    </a:lnTo>
                    <a:lnTo>
                      <a:pt x="17" y="319"/>
                    </a:lnTo>
                    <a:lnTo>
                      <a:pt x="11" y="297"/>
                    </a:lnTo>
                    <a:lnTo>
                      <a:pt x="6" y="275"/>
                    </a:lnTo>
                    <a:lnTo>
                      <a:pt x="2" y="253"/>
                    </a:lnTo>
                    <a:lnTo>
                      <a:pt x="0" y="226"/>
                    </a:lnTo>
                    <a:lnTo>
                      <a:pt x="2" y="204"/>
                    </a:lnTo>
                    <a:lnTo>
                      <a:pt x="6" y="182"/>
                    </a:lnTo>
                    <a:lnTo>
                      <a:pt x="11" y="160"/>
                    </a:lnTo>
                    <a:lnTo>
                      <a:pt x="17" y="138"/>
                    </a:lnTo>
                    <a:lnTo>
                      <a:pt x="28" y="121"/>
                    </a:lnTo>
                    <a:lnTo>
                      <a:pt x="39" y="103"/>
                    </a:lnTo>
                    <a:lnTo>
                      <a:pt x="53" y="83"/>
                    </a:lnTo>
                    <a:lnTo>
                      <a:pt x="68" y="66"/>
                    </a:lnTo>
                    <a:lnTo>
                      <a:pt x="83" y="50"/>
                    </a:lnTo>
                    <a:lnTo>
                      <a:pt x="101" y="39"/>
                    </a:lnTo>
                    <a:lnTo>
                      <a:pt x="119" y="28"/>
                    </a:lnTo>
                    <a:lnTo>
                      <a:pt x="138" y="17"/>
                    </a:lnTo>
                    <a:lnTo>
                      <a:pt x="160" y="11"/>
                    </a:lnTo>
                    <a:lnTo>
                      <a:pt x="182" y="4"/>
                    </a:lnTo>
                    <a:lnTo>
                      <a:pt x="204" y="0"/>
                    </a:lnTo>
                    <a:lnTo>
                      <a:pt x="229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46"/>
              <p:cNvSpPr>
                <a:spLocks/>
              </p:cNvSpPr>
              <p:nvPr/>
            </p:nvSpPr>
            <p:spPr bwMode="auto">
              <a:xfrm>
                <a:off x="7571" y="4902"/>
                <a:ext cx="457" cy="457"/>
              </a:xfrm>
              <a:custGeom>
                <a:avLst/>
                <a:gdLst>
                  <a:gd name="T0" fmla="*/ 4 w 457"/>
                  <a:gd name="T1" fmla="*/ 204 h 457"/>
                  <a:gd name="T2" fmla="*/ 11 w 457"/>
                  <a:gd name="T3" fmla="*/ 160 h 457"/>
                  <a:gd name="T4" fmla="*/ 28 w 457"/>
                  <a:gd name="T5" fmla="*/ 121 h 457"/>
                  <a:gd name="T6" fmla="*/ 50 w 457"/>
                  <a:gd name="T7" fmla="*/ 83 h 457"/>
                  <a:gd name="T8" fmla="*/ 83 w 457"/>
                  <a:gd name="T9" fmla="*/ 50 h 457"/>
                  <a:gd name="T10" fmla="*/ 121 w 457"/>
                  <a:gd name="T11" fmla="*/ 28 h 457"/>
                  <a:gd name="T12" fmla="*/ 160 w 457"/>
                  <a:gd name="T13" fmla="*/ 11 h 457"/>
                  <a:gd name="T14" fmla="*/ 204 w 457"/>
                  <a:gd name="T15" fmla="*/ 2 h 457"/>
                  <a:gd name="T16" fmla="*/ 253 w 457"/>
                  <a:gd name="T17" fmla="*/ 2 h 457"/>
                  <a:gd name="T18" fmla="*/ 297 w 457"/>
                  <a:gd name="T19" fmla="*/ 11 h 457"/>
                  <a:gd name="T20" fmla="*/ 336 w 457"/>
                  <a:gd name="T21" fmla="*/ 28 h 457"/>
                  <a:gd name="T22" fmla="*/ 374 w 457"/>
                  <a:gd name="T23" fmla="*/ 50 h 457"/>
                  <a:gd name="T24" fmla="*/ 404 w 457"/>
                  <a:gd name="T25" fmla="*/ 83 h 457"/>
                  <a:gd name="T26" fmla="*/ 426 w 457"/>
                  <a:gd name="T27" fmla="*/ 121 h 457"/>
                  <a:gd name="T28" fmla="*/ 446 w 457"/>
                  <a:gd name="T29" fmla="*/ 160 h 457"/>
                  <a:gd name="T30" fmla="*/ 457 w 457"/>
                  <a:gd name="T31" fmla="*/ 204 h 457"/>
                  <a:gd name="T32" fmla="*/ 457 w 457"/>
                  <a:gd name="T33" fmla="*/ 251 h 457"/>
                  <a:gd name="T34" fmla="*/ 446 w 457"/>
                  <a:gd name="T35" fmla="*/ 295 h 457"/>
                  <a:gd name="T36" fmla="*/ 426 w 457"/>
                  <a:gd name="T37" fmla="*/ 336 h 457"/>
                  <a:gd name="T38" fmla="*/ 404 w 457"/>
                  <a:gd name="T39" fmla="*/ 372 h 457"/>
                  <a:gd name="T40" fmla="*/ 374 w 457"/>
                  <a:gd name="T41" fmla="*/ 405 h 457"/>
                  <a:gd name="T42" fmla="*/ 336 w 457"/>
                  <a:gd name="T43" fmla="*/ 427 h 457"/>
                  <a:gd name="T44" fmla="*/ 297 w 457"/>
                  <a:gd name="T45" fmla="*/ 446 h 457"/>
                  <a:gd name="T46" fmla="*/ 253 w 457"/>
                  <a:gd name="T47" fmla="*/ 457 h 457"/>
                  <a:gd name="T48" fmla="*/ 204 w 457"/>
                  <a:gd name="T49" fmla="*/ 457 h 457"/>
                  <a:gd name="T50" fmla="*/ 160 w 457"/>
                  <a:gd name="T51" fmla="*/ 446 h 457"/>
                  <a:gd name="T52" fmla="*/ 121 w 457"/>
                  <a:gd name="T53" fmla="*/ 427 h 457"/>
                  <a:gd name="T54" fmla="*/ 83 w 457"/>
                  <a:gd name="T55" fmla="*/ 405 h 457"/>
                  <a:gd name="T56" fmla="*/ 50 w 457"/>
                  <a:gd name="T57" fmla="*/ 372 h 457"/>
                  <a:gd name="T58" fmla="*/ 28 w 457"/>
                  <a:gd name="T59" fmla="*/ 336 h 457"/>
                  <a:gd name="T60" fmla="*/ 11 w 457"/>
                  <a:gd name="T61" fmla="*/ 295 h 457"/>
                  <a:gd name="T62" fmla="*/ 4 w 457"/>
                  <a:gd name="T63" fmla="*/ 251 h 4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7"/>
                  <a:gd name="T97" fmla="*/ 0 h 457"/>
                  <a:gd name="T98" fmla="*/ 457 w 457"/>
                  <a:gd name="T99" fmla="*/ 457 h 4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7" h="457">
                    <a:moveTo>
                      <a:pt x="0" y="229"/>
                    </a:moveTo>
                    <a:lnTo>
                      <a:pt x="4" y="204"/>
                    </a:lnTo>
                    <a:lnTo>
                      <a:pt x="6" y="182"/>
                    </a:lnTo>
                    <a:lnTo>
                      <a:pt x="11" y="160"/>
                    </a:lnTo>
                    <a:lnTo>
                      <a:pt x="17" y="138"/>
                    </a:lnTo>
                    <a:lnTo>
                      <a:pt x="28" y="121"/>
                    </a:lnTo>
                    <a:lnTo>
                      <a:pt x="39" y="101"/>
                    </a:lnTo>
                    <a:lnTo>
                      <a:pt x="50" y="83"/>
                    </a:lnTo>
                    <a:lnTo>
                      <a:pt x="68" y="66"/>
                    </a:lnTo>
                    <a:lnTo>
                      <a:pt x="83" y="50"/>
                    </a:lnTo>
                    <a:lnTo>
                      <a:pt x="101" y="39"/>
                    </a:lnTo>
                    <a:lnTo>
                      <a:pt x="121" y="28"/>
                    </a:lnTo>
                    <a:lnTo>
                      <a:pt x="138" y="17"/>
                    </a:lnTo>
                    <a:lnTo>
                      <a:pt x="160" y="11"/>
                    </a:lnTo>
                    <a:lnTo>
                      <a:pt x="182" y="2"/>
                    </a:lnTo>
                    <a:lnTo>
                      <a:pt x="204" y="2"/>
                    </a:lnTo>
                    <a:lnTo>
                      <a:pt x="231" y="0"/>
                    </a:lnTo>
                    <a:lnTo>
                      <a:pt x="253" y="2"/>
                    </a:lnTo>
                    <a:lnTo>
                      <a:pt x="275" y="2"/>
                    </a:lnTo>
                    <a:lnTo>
                      <a:pt x="297" y="11"/>
                    </a:lnTo>
                    <a:lnTo>
                      <a:pt x="319" y="17"/>
                    </a:lnTo>
                    <a:lnTo>
                      <a:pt x="336" y="28"/>
                    </a:lnTo>
                    <a:lnTo>
                      <a:pt x="354" y="39"/>
                    </a:lnTo>
                    <a:lnTo>
                      <a:pt x="374" y="50"/>
                    </a:lnTo>
                    <a:lnTo>
                      <a:pt x="391" y="66"/>
                    </a:lnTo>
                    <a:lnTo>
                      <a:pt x="404" y="83"/>
                    </a:lnTo>
                    <a:lnTo>
                      <a:pt x="415" y="101"/>
                    </a:lnTo>
                    <a:lnTo>
                      <a:pt x="426" y="121"/>
                    </a:lnTo>
                    <a:lnTo>
                      <a:pt x="437" y="138"/>
                    </a:lnTo>
                    <a:lnTo>
                      <a:pt x="446" y="160"/>
                    </a:lnTo>
                    <a:lnTo>
                      <a:pt x="453" y="182"/>
                    </a:lnTo>
                    <a:lnTo>
                      <a:pt x="457" y="204"/>
                    </a:lnTo>
                    <a:lnTo>
                      <a:pt x="457" y="229"/>
                    </a:lnTo>
                    <a:lnTo>
                      <a:pt x="457" y="251"/>
                    </a:lnTo>
                    <a:lnTo>
                      <a:pt x="453" y="273"/>
                    </a:lnTo>
                    <a:lnTo>
                      <a:pt x="446" y="295"/>
                    </a:lnTo>
                    <a:lnTo>
                      <a:pt x="437" y="317"/>
                    </a:lnTo>
                    <a:lnTo>
                      <a:pt x="426" y="336"/>
                    </a:lnTo>
                    <a:lnTo>
                      <a:pt x="415" y="354"/>
                    </a:lnTo>
                    <a:lnTo>
                      <a:pt x="404" y="372"/>
                    </a:lnTo>
                    <a:lnTo>
                      <a:pt x="391" y="391"/>
                    </a:lnTo>
                    <a:lnTo>
                      <a:pt x="374" y="405"/>
                    </a:lnTo>
                    <a:lnTo>
                      <a:pt x="354" y="416"/>
                    </a:lnTo>
                    <a:lnTo>
                      <a:pt x="336" y="427"/>
                    </a:lnTo>
                    <a:lnTo>
                      <a:pt x="319" y="438"/>
                    </a:lnTo>
                    <a:lnTo>
                      <a:pt x="297" y="446"/>
                    </a:lnTo>
                    <a:lnTo>
                      <a:pt x="275" y="453"/>
                    </a:lnTo>
                    <a:lnTo>
                      <a:pt x="253" y="457"/>
                    </a:lnTo>
                    <a:lnTo>
                      <a:pt x="231" y="457"/>
                    </a:lnTo>
                    <a:lnTo>
                      <a:pt x="204" y="457"/>
                    </a:lnTo>
                    <a:lnTo>
                      <a:pt x="182" y="453"/>
                    </a:lnTo>
                    <a:lnTo>
                      <a:pt x="160" y="446"/>
                    </a:lnTo>
                    <a:lnTo>
                      <a:pt x="138" y="438"/>
                    </a:lnTo>
                    <a:lnTo>
                      <a:pt x="121" y="427"/>
                    </a:lnTo>
                    <a:lnTo>
                      <a:pt x="101" y="416"/>
                    </a:lnTo>
                    <a:lnTo>
                      <a:pt x="83" y="405"/>
                    </a:lnTo>
                    <a:lnTo>
                      <a:pt x="68" y="391"/>
                    </a:lnTo>
                    <a:lnTo>
                      <a:pt x="50" y="372"/>
                    </a:lnTo>
                    <a:lnTo>
                      <a:pt x="39" y="354"/>
                    </a:lnTo>
                    <a:lnTo>
                      <a:pt x="28" y="336"/>
                    </a:lnTo>
                    <a:lnTo>
                      <a:pt x="17" y="317"/>
                    </a:lnTo>
                    <a:lnTo>
                      <a:pt x="11" y="295"/>
                    </a:lnTo>
                    <a:lnTo>
                      <a:pt x="6" y="273"/>
                    </a:lnTo>
                    <a:lnTo>
                      <a:pt x="4" y="251"/>
                    </a:lnTo>
                    <a:lnTo>
                      <a:pt x="0" y="229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47"/>
              <p:cNvSpPr>
                <a:spLocks/>
              </p:cNvSpPr>
              <p:nvPr/>
            </p:nvSpPr>
            <p:spPr bwMode="auto">
              <a:xfrm>
                <a:off x="4089" y="3284"/>
                <a:ext cx="457" cy="458"/>
              </a:xfrm>
              <a:custGeom>
                <a:avLst/>
                <a:gdLst>
                  <a:gd name="T0" fmla="*/ 253 w 457"/>
                  <a:gd name="T1" fmla="*/ 2 h 458"/>
                  <a:gd name="T2" fmla="*/ 297 w 457"/>
                  <a:gd name="T3" fmla="*/ 11 h 458"/>
                  <a:gd name="T4" fmla="*/ 336 w 457"/>
                  <a:gd name="T5" fmla="*/ 29 h 458"/>
                  <a:gd name="T6" fmla="*/ 374 w 457"/>
                  <a:gd name="T7" fmla="*/ 55 h 458"/>
                  <a:gd name="T8" fmla="*/ 407 w 457"/>
                  <a:gd name="T9" fmla="*/ 84 h 458"/>
                  <a:gd name="T10" fmla="*/ 431 w 457"/>
                  <a:gd name="T11" fmla="*/ 121 h 458"/>
                  <a:gd name="T12" fmla="*/ 446 w 457"/>
                  <a:gd name="T13" fmla="*/ 161 h 458"/>
                  <a:gd name="T14" fmla="*/ 457 w 457"/>
                  <a:gd name="T15" fmla="*/ 205 h 458"/>
                  <a:gd name="T16" fmla="*/ 457 w 457"/>
                  <a:gd name="T17" fmla="*/ 251 h 458"/>
                  <a:gd name="T18" fmla="*/ 446 w 457"/>
                  <a:gd name="T19" fmla="*/ 295 h 458"/>
                  <a:gd name="T20" fmla="*/ 431 w 457"/>
                  <a:gd name="T21" fmla="*/ 339 h 458"/>
                  <a:gd name="T22" fmla="*/ 407 w 457"/>
                  <a:gd name="T23" fmla="*/ 372 h 458"/>
                  <a:gd name="T24" fmla="*/ 374 w 457"/>
                  <a:gd name="T25" fmla="*/ 405 h 458"/>
                  <a:gd name="T26" fmla="*/ 336 w 457"/>
                  <a:gd name="T27" fmla="*/ 431 h 458"/>
                  <a:gd name="T28" fmla="*/ 297 w 457"/>
                  <a:gd name="T29" fmla="*/ 447 h 458"/>
                  <a:gd name="T30" fmla="*/ 253 w 457"/>
                  <a:gd name="T31" fmla="*/ 458 h 458"/>
                  <a:gd name="T32" fmla="*/ 204 w 457"/>
                  <a:gd name="T33" fmla="*/ 458 h 458"/>
                  <a:gd name="T34" fmla="*/ 160 w 457"/>
                  <a:gd name="T35" fmla="*/ 447 h 458"/>
                  <a:gd name="T36" fmla="*/ 121 w 457"/>
                  <a:gd name="T37" fmla="*/ 431 h 458"/>
                  <a:gd name="T38" fmla="*/ 83 w 457"/>
                  <a:gd name="T39" fmla="*/ 405 h 458"/>
                  <a:gd name="T40" fmla="*/ 55 w 457"/>
                  <a:gd name="T41" fmla="*/ 372 h 458"/>
                  <a:gd name="T42" fmla="*/ 28 w 457"/>
                  <a:gd name="T43" fmla="*/ 339 h 458"/>
                  <a:gd name="T44" fmla="*/ 11 w 457"/>
                  <a:gd name="T45" fmla="*/ 295 h 458"/>
                  <a:gd name="T46" fmla="*/ 4 w 457"/>
                  <a:gd name="T47" fmla="*/ 251 h 458"/>
                  <a:gd name="T48" fmla="*/ 4 w 457"/>
                  <a:gd name="T49" fmla="*/ 205 h 458"/>
                  <a:gd name="T50" fmla="*/ 11 w 457"/>
                  <a:gd name="T51" fmla="*/ 161 h 458"/>
                  <a:gd name="T52" fmla="*/ 28 w 457"/>
                  <a:gd name="T53" fmla="*/ 121 h 458"/>
                  <a:gd name="T54" fmla="*/ 55 w 457"/>
                  <a:gd name="T55" fmla="*/ 84 h 458"/>
                  <a:gd name="T56" fmla="*/ 83 w 457"/>
                  <a:gd name="T57" fmla="*/ 55 h 458"/>
                  <a:gd name="T58" fmla="*/ 121 w 457"/>
                  <a:gd name="T59" fmla="*/ 29 h 458"/>
                  <a:gd name="T60" fmla="*/ 160 w 457"/>
                  <a:gd name="T61" fmla="*/ 11 h 458"/>
                  <a:gd name="T62" fmla="*/ 204 w 457"/>
                  <a:gd name="T63" fmla="*/ 2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7"/>
                  <a:gd name="T97" fmla="*/ 0 h 458"/>
                  <a:gd name="T98" fmla="*/ 457 w 457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7" h="458">
                    <a:moveTo>
                      <a:pt x="231" y="0"/>
                    </a:moveTo>
                    <a:lnTo>
                      <a:pt x="253" y="2"/>
                    </a:lnTo>
                    <a:lnTo>
                      <a:pt x="275" y="7"/>
                    </a:lnTo>
                    <a:lnTo>
                      <a:pt x="297" y="11"/>
                    </a:lnTo>
                    <a:lnTo>
                      <a:pt x="319" y="18"/>
                    </a:lnTo>
                    <a:lnTo>
                      <a:pt x="336" y="29"/>
                    </a:lnTo>
                    <a:lnTo>
                      <a:pt x="358" y="40"/>
                    </a:lnTo>
                    <a:lnTo>
                      <a:pt x="374" y="55"/>
                    </a:lnTo>
                    <a:lnTo>
                      <a:pt x="391" y="68"/>
                    </a:lnTo>
                    <a:lnTo>
                      <a:pt x="407" y="84"/>
                    </a:lnTo>
                    <a:lnTo>
                      <a:pt x="418" y="101"/>
                    </a:lnTo>
                    <a:lnTo>
                      <a:pt x="431" y="121"/>
                    </a:lnTo>
                    <a:lnTo>
                      <a:pt x="438" y="143"/>
                    </a:lnTo>
                    <a:lnTo>
                      <a:pt x="446" y="161"/>
                    </a:lnTo>
                    <a:lnTo>
                      <a:pt x="453" y="183"/>
                    </a:lnTo>
                    <a:lnTo>
                      <a:pt x="457" y="205"/>
                    </a:lnTo>
                    <a:lnTo>
                      <a:pt x="457" y="229"/>
                    </a:lnTo>
                    <a:lnTo>
                      <a:pt x="457" y="251"/>
                    </a:lnTo>
                    <a:lnTo>
                      <a:pt x="453" y="273"/>
                    </a:lnTo>
                    <a:lnTo>
                      <a:pt x="446" y="295"/>
                    </a:lnTo>
                    <a:lnTo>
                      <a:pt x="438" y="317"/>
                    </a:lnTo>
                    <a:lnTo>
                      <a:pt x="431" y="339"/>
                    </a:lnTo>
                    <a:lnTo>
                      <a:pt x="418" y="359"/>
                    </a:lnTo>
                    <a:lnTo>
                      <a:pt x="407" y="372"/>
                    </a:lnTo>
                    <a:lnTo>
                      <a:pt x="391" y="392"/>
                    </a:lnTo>
                    <a:lnTo>
                      <a:pt x="374" y="405"/>
                    </a:lnTo>
                    <a:lnTo>
                      <a:pt x="358" y="420"/>
                    </a:lnTo>
                    <a:lnTo>
                      <a:pt x="336" y="431"/>
                    </a:lnTo>
                    <a:lnTo>
                      <a:pt x="319" y="438"/>
                    </a:lnTo>
                    <a:lnTo>
                      <a:pt x="297" y="447"/>
                    </a:lnTo>
                    <a:lnTo>
                      <a:pt x="275" y="453"/>
                    </a:lnTo>
                    <a:lnTo>
                      <a:pt x="253" y="458"/>
                    </a:lnTo>
                    <a:lnTo>
                      <a:pt x="231" y="458"/>
                    </a:lnTo>
                    <a:lnTo>
                      <a:pt x="204" y="458"/>
                    </a:lnTo>
                    <a:lnTo>
                      <a:pt x="182" y="453"/>
                    </a:lnTo>
                    <a:lnTo>
                      <a:pt x="160" y="447"/>
                    </a:lnTo>
                    <a:lnTo>
                      <a:pt x="138" y="438"/>
                    </a:lnTo>
                    <a:lnTo>
                      <a:pt x="121" y="431"/>
                    </a:lnTo>
                    <a:lnTo>
                      <a:pt x="103" y="420"/>
                    </a:lnTo>
                    <a:lnTo>
                      <a:pt x="83" y="405"/>
                    </a:lnTo>
                    <a:lnTo>
                      <a:pt x="70" y="392"/>
                    </a:lnTo>
                    <a:lnTo>
                      <a:pt x="55" y="372"/>
                    </a:lnTo>
                    <a:lnTo>
                      <a:pt x="39" y="359"/>
                    </a:lnTo>
                    <a:lnTo>
                      <a:pt x="28" y="339"/>
                    </a:lnTo>
                    <a:lnTo>
                      <a:pt x="17" y="317"/>
                    </a:lnTo>
                    <a:lnTo>
                      <a:pt x="11" y="295"/>
                    </a:lnTo>
                    <a:lnTo>
                      <a:pt x="6" y="273"/>
                    </a:lnTo>
                    <a:lnTo>
                      <a:pt x="4" y="251"/>
                    </a:lnTo>
                    <a:lnTo>
                      <a:pt x="0" y="229"/>
                    </a:lnTo>
                    <a:lnTo>
                      <a:pt x="4" y="205"/>
                    </a:lnTo>
                    <a:lnTo>
                      <a:pt x="6" y="183"/>
                    </a:lnTo>
                    <a:lnTo>
                      <a:pt x="11" y="161"/>
                    </a:lnTo>
                    <a:lnTo>
                      <a:pt x="17" y="143"/>
                    </a:lnTo>
                    <a:lnTo>
                      <a:pt x="28" y="121"/>
                    </a:lnTo>
                    <a:lnTo>
                      <a:pt x="39" y="101"/>
                    </a:lnTo>
                    <a:lnTo>
                      <a:pt x="55" y="84"/>
                    </a:lnTo>
                    <a:lnTo>
                      <a:pt x="70" y="68"/>
                    </a:lnTo>
                    <a:lnTo>
                      <a:pt x="83" y="55"/>
                    </a:lnTo>
                    <a:lnTo>
                      <a:pt x="103" y="40"/>
                    </a:lnTo>
                    <a:lnTo>
                      <a:pt x="121" y="29"/>
                    </a:lnTo>
                    <a:lnTo>
                      <a:pt x="138" y="18"/>
                    </a:lnTo>
                    <a:lnTo>
                      <a:pt x="160" y="11"/>
                    </a:lnTo>
                    <a:lnTo>
                      <a:pt x="182" y="7"/>
                    </a:lnTo>
                    <a:lnTo>
                      <a:pt x="204" y="2"/>
                    </a:lnTo>
                    <a:lnTo>
                      <a:pt x="231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48"/>
              <p:cNvSpPr>
                <a:spLocks/>
              </p:cNvSpPr>
              <p:nvPr/>
            </p:nvSpPr>
            <p:spPr bwMode="auto">
              <a:xfrm>
                <a:off x="2063" y="4838"/>
                <a:ext cx="458" cy="458"/>
              </a:xfrm>
              <a:custGeom>
                <a:avLst/>
                <a:gdLst>
                  <a:gd name="T0" fmla="*/ 416 w 458"/>
                  <a:gd name="T1" fmla="*/ 99 h 458"/>
                  <a:gd name="T2" fmla="*/ 438 w 458"/>
                  <a:gd name="T3" fmla="*/ 141 h 458"/>
                  <a:gd name="T4" fmla="*/ 453 w 458"/>
                  <a:gd name="T5" fmla="*/ 185 h 458"/>
                  <a:gd name="T6" fmla="*/ 458 w 458"/>
                  <a:gd name="T7" fmla="*/ 227 h 458"/>
                  <a:gd name="T8" fmla="*/ 453 w 458"/>
                  <a:gd name="T9" fmla="*/ 271 h 458"/>
                  <a:gd name="T10" fmla="*/ 442 w 458"/>
                  <a:gd name="T11" fmla="*/ 312 h 458"/>
                  <a:gd name="T12" fmla="*/ 420 w 458"/>
                  <a:gd name="T13" fmla="*/ 352 h 458"/>
                  <a:gd name="T14" fmla="*/ 392 w 458"/>
                  <a:gd name="T15" fmla="*/ 389 h 458"/>
                  <a:gd name="T16" fmla="*/ 359 w 458"/>
                  <a:gd name="T17" fmla="*/ 418 h 458"/>
                  <a:gd name="T18" fmla="*/ 317 w 458"/>
                  <a:gd name="T19" fmla="*/ 440 h 458"/>
                  <a:gd name="T20" fmla="*/ 273 w 458"/>
                  <a:gd name="T21" fmla="*/ 455 h 458"/>
                  <a:gd name="T22" fmla="*/ 231 w 458"/>
                  <a:gd name="T23" fmla="*/ 458 h 458"/>
                  <a:gd name="T24" fmla="*/ 187 w 458"/>
                  <a:gd name="T25" fmla="*/ 455 h 458"/>
                  <a:gd name="T26" fmla="*/ 145 w 458"/>
                  <a:gd name="T27" fmla="*/ 440 h 458"/>
                  <a:gd name="T28" fmla="*/ 106 w 458"/>
                  <a:gd name="T29" fmla="*/ 422 h 458"/>
                  <a:gd name="T30" fmla="*/ 68 w 458"/>
                  <a:gd name="T31" fmla="*/ 392 h 458"/>
                  <a:gd name="T32" fmla="*/ 40 w 458"/>
                  <a:gd name="T33" fmla="*/ 356 h 458"/>
                  <a:gd name="T34" fmla="*/ 18 w 458"/>
                  <a:gd name="T35" fmla="*/ 319 h 458"/>
                  <a:gd name="T36" fmla="*/ 2 w 458"/>
                  <a:gd name="T37" fmla="*/ 275 h 458"/>
                  <a:gd name="T38" fmla="*/ 0 w 458"/>
                  <a:gd name="T39" fmla="*/ 231 h 458"/>
                  <a:gd name="T40" fmla="*/ 2 w 458"/>
                  <a:gd name="T41" fmla="*/ 187 h 458"/>
                  <a:gd name="T42" fmla="*/ 18 w 458"/>
                  <a:gd name="T43" fmla="*/ 147 h 458"/>
                  <a:gd name="T44" fmla="*/ 35 w 458"/>
                  <a:gd name="T45" fmla="*/ 108 h 458"/>
                  <a:gd name="T46" fmla="*/ 66 w 458"/>
                  <a:gd name="T47" fmla="*/ 70 h 458"/>
                  <a:gd name="T48" fmla="*/ 101 w 458"/>
                  <a:gd name="T49" fmla="*/ 42 h 458"/>
                  <a:gd name="T50" fmla="*/ 143 w 458"/>
                  <a:gd name="T51" fmla="*/ 20 h 458"/>
                  <a:gd name="T52" fmla="*/ 183 w 458"/>
                  <a:gd name="T53" fmla="*/ 4 h 458"/>
                  <a:gd name="T54" fmla="*/ 227 w 458"/>
                  <a:gd name="T55" fmla="*/ 0 h 458"/>
                  <a:gd name="T56" fmla="*/ 271 w 458"/>
                  <a:gd name="T57" fmla="*/ 4 h 458"/>
                  <a:gd name="T58" fmla="*/ 310 w 458"/>
                  <a:gd name="T59" fmla="*/ 15 h 458"/>
                  <a:gd name="T60" fmla="*/ 350 w 458"/>
                  <a:gd name="T61" fmla="*/ 37 h 458"/>
                  <a:gd name="T62" fmla="*/ 387 w 458"/>
                  <a:gd name="T63" fmla="*/ 66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403" y="81"/>
                    </a:moveTo>
                    <a:lnTo>
                      <a:pt x="416" y="99"/>
                    </a:lnTo>
                    <a:lnTo>
                      <a:pt x="427" y="121"/>
                    </a:lnTo>
                    <a:lnTo>
                      <a:pt x="438" y="141"/>
                    </a:lnTo>
                    <a:lnTo>
                      <a:pt x="447" y="163"/>
                    </a:lnTo>
                    <a:lnTo>
                      <a:pt x="453" y="185"/>
                    </a:lnTo>
                    <a:lnTo>
                      <a:pt x="458" y="207"/>
                    </a:lnTo>
                    <a:lnTo>
                      <a:pt x="458" y="227"/>
                    </a:lnTo>
                    <a:lnTo>
                      <a:pt x="458" y="249"/>
                    </a:lnTo>
                    <a:lnTo>
                      <a:pt x="453" y="271"/>
                    </a:lnTo>
                    <a:lnTo>
                      <a:pt x="449" y="293"/>
                    </a:lnTo>
                    <a:lnTo>
                      <a:pt x="442" y="312"/>
                    </a:lnTo>
                    <a:lnTo>
                      <a:pt x="431" y="334"/>
                    </a:lnTo>
                    <a:lnTo>
                      <a:pt x="420" y="352"/>
                    </a:lnTo>
                    <a:lnTo>
                      <a:pt x="405" y="370"/>
                    </a:lnTo>
                    <a:lnTo>
                      <a:pt x="392" y="389"/>
                    </a:lnTo>
                    <a:lnTo>
                      <a:pt x="376" y="403"/>
                    </a:lnTo>
                    <a:lnTo>
                      <a:pt x="359" y="418"/>
                    </a:lnTo>
                    <a:lnTo>
                      <a:pt x="337" y="429"/>
                    </a:lnTo>
                    <a:lnTo>
                      <a:pt x="317" y="440"/>
                    </a:lnTo>
                    <a:lnTo>
                      <a:pt x="295" y="447"/>
                    </a:lnTo>
                    <a:lnTo>
                      <a:pt x="273" y="455"/>
                    </a:lnTo>
                    <a:lnTo>
                      <a:pt x="253" y="455"/>
                    </a:lnTo>
                    <a:lnTo>
                      <a:pt x="231" y="458"/>
                    </a:lnTo>
                    <a:lnTo>
                      <a:pt x="209" y="458"/>
                    </a:lnTo>
                    <a:lnTo>
                      <a:pt x="187" y="455"/>
                    </a:lnTo>
                    <a:lnTo>
                      <a:pt x="165" y="447"/>
                    </a:lnTo>
                    <a:lnTo>
                      <a:pt x="145" y="440"/>
                    </a:lnTo>
                    <a:lnTo>
                      <a:pt x="123" y="433"/>
                    </a:lnTo>
                    <a:lnTo>
                      <a:pt x="106" y="422"/>
                    </a:lnTo>
                    <a:lnTo>
                      <a:pt x="88" y="407"/>
                    </a:lnTo>
                    <a:lnTo>
                      <a:pt x="68" y="392"/>
                    </a:lnTo>
                    <a:lnTo>
                      <a:pt x="55" y="378"/>
                    </a:lnTo>
                    <a:lnTo>
                      <a:pt x="40" y="356"/>
                    </a:lnTo>
                    <a:lnTo>
                      <a:pt x="29" y="337"/>
                    </a:lnTo>
                    <a:lnTo>
                      <a:pt x="18" y="319"/>
                    </a:lnTo>
                    <a:lnTo>
                      <a:pt x="11" y="297"/>
                    </a:lnTo>
                    <a:lnTo>
                      <a:pt x="2" y="275"/>
                    </a:lnTo>
                    <a:lnTo>
                      <a:pt x="2" y="253"/>
                    </a:lnTo>
                    <a:lnTo>
                      <a:pt x="0" y="231"/>
                    </a:lnTo>
                    <a:lnTo>
                      <a:pt x="0" y="209"/>
                    </a:lnTo>
                    <a:lnTo>
                      <a:pt x="2" y="187"/>
                    </a:lnTo>
                    <a:lnTo>
                      <a:pt x="11" y="165"/>
                    </a:lnTo>
                    <a:lnTo>
                      <a:pt x="18" y="147"/>
                    </a:lnTo>
                    <a:lnTo>
                      <a:pt x="24" y="125"/>
                    </a:lnTo>
                    <a:lnTo>
                      <a:pt x="35" y="108"/>
                    </a:lnTo>
                    <a:lnTo>
                      <a:pt x="51" y="88"/>
                    </a:lnTo>
                    <a:lnTo>
                      <a:pt x="66" y="70"/>
                    </a:lnTo>
                    <a:lnTo>
                      <a:pt x="84" y="55"/>
                    </a:lnTo>
                    <a:lnTo>
                      <a:pt x="101" y="42"/>
                    </a:lnTo>
                    <a:lnTo>
                      <a:pt x="121" y="31"/>
                    </a:lnTo>
                    <a:lnTo>
                      <a:pt x="143" y="20"/>
                    </a:lnTo>
                    <a:lnTo>
                      <a:pt x="161" y="11"/>
                    </a:lnTo>
                    <a:lnTo>
                      <a:pt x="183" y="4"/>
                    </a:lnTo>
                    <a:lnTo>
                      <a:pt x="205" y="0"/>
                    </a:lnTo>
                    <a:lnTo>
                      <a:pt x="227" y="0"/>
                    </a:lnTo>
                    <a:lnTo>
                      <a:pt x="249" y="0"/>
                    </a:lnTo>
                    <a:lnTo>
                      <a:pt x="271" y="4"/>
                    </a:lnTo>
                    <a:lnTo>
                      <a:pt x="293" y="11"/>
                    </a:lnTo>
                    <a:lnTo>
                      <a:pt x="310" y="15"/>
                    </a:lnTo>
                    <a:lnTo>
                      <a:pt x="332" y="26"/>
                    </a:lnTo>
                    <a:lnTo>
                      <a:pt x="350" y="37"/>
                    </a:lnTo>
                    <a:lnTo>
                      <a:pt x="370" y="53"/>
                    </a:lnTo>
                    <a:lnTo>
                      <a:pt x="387" y="66"/>
                    </a:lnTo>
                    <a:lnTo>
                      <a:pt x="403" y="81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49"/>
              <p:cNvSpPr>
                <a:spLocks/>
              </p:cNvSpPr>
              <p:nvPr/>
            </p:nvSpPr>
            <p:spPr bwMode="auto">
              <a:xfrm>
                <a:off x="4988" y="535"/>
                <a:ext cx="454" cy="458"/>
              </a:xfrm>
              <a:custGeom>
                <a:avLst/>
                <a:gdLst>
                  <a:gd name="T0" fmla="*/ 249 w 454"/>
                  <a:gd name="T1" fmla="*/ 2 h 458"/>
                  <a:gd name="T2" fmla="*/ 293 w 454"/>
                  <a:gd name="T3" fmla="*/ 11 h 458"/>
                  <a:gd name="T4" fmla="*/ 337 w 454"/>
                  <a:gd name="T5" fmla="*/ 28 h 458"/>
                  <a:gd name="T6" fmla="*/ 374 w 454"/>
                  <a:gd name="T7" fmla="*/ 55 h 458"/>
                  <a:gd name="T8" fmla="*/ 403 w 454"/>
                  <a:gd name="T9" fmla="*/ 83 h 458"/>
                  <a:gd name="T10" fmla="*/ 429 w 454"/>
                  <a:gd name="T11" fmla="*/ 121 h 458"/>
                  <a:gd name="T12" fmla="*/ 443 w 454"/>
                  <a:gd name="T13" fmla="*/ 161 h 458"/>
                  <a:gd name="T14" fmla="*/ 454 w 454"/>
                  <a:gd name="T15" fmla="*/ 205 h 458"/>
                  <a:gd name="T16" fmla="*/ 454 w 454"/>
                  <a:gd name="T17" fmla="*/ 253 h 458"/>
                  <a:gd name="T18" fmla="*/ 443 w 454"/>
                  <a:gd name="T19" fmla="*/ 295 h 458"/>
                  <a:gd name="T20" fmla="*/ 429 w 454"/>
                  <a:gd name="T21" fmla="*/ 337 h 458"/>
                  <a:gd name="T22" fmla="*/ 403 w 454"/>
                  <a:gd name="T23" fmla="*/ 372 h 458"/>
                  <a:gd name="T24" fmla="*/ 374 w 454"/>
                  <a:gd name="T25" fmla="*/ 405 h 458"/>
                  <a:gd name="T26" fmla="*/ 337 w 454"/>
                  <a:gd name="T27" fmla="*/ 427 h 458"/>
                  <a:gd name="T28" fmla="*/ 293 w 454"/>
                  <a:gd name="T29" fmla="*/ 447 h 458"/>
                  <a:gd name="T30" fmla="*/ 249 w 454"/>
                  <a:gd name="T31" fmla="*/ 458 h 458"/>
                  <a:gd name="T32" fmla="*/ 205 w 454"/>
                  <a:gd name="T33" fmla="*/ 458 h 458"/>
                  <a:gd name="T34" fmla="*/ 157 w 454"/>
                  <a:gd name="T35" fmla="*/ 447 h 458"/>
                  <a:gd name="T36" fmla="*/ 117 w 454"/>
                  <a:gd name="T37" fmla="*/ 427 h 458"/>
                  <a:gd name="T38" fmla="*/ 82 w 454"/>
                  <a:gd name="T39" fmla="*/ 405 h 458"/>
                  <a:gd name="T40" fmla="*/ 51 w 454"/>
                  <a:gd name="T41" fmla="*/ 372 h 458"/>
                  <a:gd name="T42" fmla="*/ 27 w 454"/>
                  <a:gd name="T43" fmla="*/ 337 h 458"/>
                  <a:gd name="T44" fmla="*/ 7 w 454"/>
                  <a:gd name="T45" fmla="*/ 295 h 458"/>
                  <a:gd name="T46" fmla="*/ 0 w 454"/>
                  <a:gd name="T47" fmla="*/ 253 h 458"/>
                  <a:gd name="T48" fmla="*/ 0 w 454"/>
                  <a:gd name="T49" fmla="*/ 205 h 458"/>
                  <a:gd name="T50" fmla="*/ 7 w 454"/>
                  <a:gd name="T51" fmla="*/ 161 h 458"/>
                  <a:gd name="T52" fmla="*/ 27 w 454"/>
                  <a:gd name="T53" fmla="*/ 121 h 458"/>
                  <a:gd name="T54" fmla="*/ 51 w 454"/>
                  <a:gd name="T55" fmla="*/ 83 h 458"/>
                  <a:gd name="T56" fmla="*/ 82 w 454"/>
                  <a:gd name="T57" fmla="*/ 55 h 458"/>
                  <a:gd name="T58" fmla="*/ 117 w 454"/>
                  <a:gd name="T59" fmla="*/ 28 h 458"/>
                  <a:gd name="T60" fmla="*/ 157 w 454"/>
                  <a:gd name="T61" fmla="*/ 11 h 458"/>
                  <a:gd name="T62" fmla="*/ 205 w 454"/>
                  <a:gd name="T63" fmla="*/ 2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4"/>
                  <a:gd name="T97" fmla="*/ 0 h 458"/>
                  <a:gd name="T98" fmla="*/ 454 w 454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4" h="458">
                    <a:moveTo>
                      <a:pt x="227" y="0"/>
                    </a:moveTo>
                    <a:lnTo>
                      <a:pt x="249" y="2"/>
                    </a:lnTo>
                    <a:lnTo>
                      <a:pt x="271" y="6"/>
                    </a:lnTo>
                    <a:lnTo>
                      <a:pt x="293" y="11"/>
                    </a:lnTo>
                    <a:lnTo>
                      <a:pt x="315" y="17"/>
                    </a:lnTo>
                    <a:lnTo>
                      <a:pt x="337" y="28"/>
                    </a:lnTo>
                    <a:lnTo>
                      <a:pt x="355" y="39"/>
                    </a:lnTo>
                    <a:lnTo>
                      <a:pt x="374" y="55"/>
                    </a:lnTo>
                    <a:lnTo>
                      <a:pt x="388" y="68"/>
                    </a:lnTo>
                    <a:lnTo>
                      <a:pt x="403" y="83"/>
                    </a:lnTo>
                    <a:lnTo>
                      <a:pt x="418" y="101"/>
                    </a:lnTo>
                    <a:lnTo>
                      <a:pt x="429" y="121"/>
                    </a:lnTo>
                    <a:lnTo>
                      <a:pt x="436" y="139"/>
                    </a:lnTo>
                    <a:lnTo>
                      <a:pt x="443" y="161"/>
                    </a:lnTo>
                    <a:lnTo>
                      <a:pt x="451" y="183"/>
                    </a:lnTo>
                    <a:lnTo>
                      <a:pt x="454" y="205"/>
                    </a:lnTo>
                    <a:lnTo>
                      <a:pt x="454" y="231"/>
                    </a:lnTo>
                    <a:lnTo>
                      <a:pt x="454" y="253"/>
                    </a:lnTo>
                    <a:lnTo>
                      <a:pt x="451" y="275"/>
                    </a:lnTo>
                    <a:lnTo>
                      <a:pt x="443" y="295"/>
                    </a:lnTo>
                    <a:lnTo>
                      <a:pt x="436" y="317"/>
                    </a:lnTo>
                    <a:lnTo>
                      <a:pt x="429" y="337"/>
                    </a:lnTo>
                    <a:lnTo>
                      <a:pt x="418" y="359"/>
                    </a:lnTo>
                    <a:lnTo>
                      <a:pt x="403" y="372"/>
                    </a:lnTo>
                    <a:lnTo>
                      <a:pt x="388" y="392"/>
                    </a:lnTo>
                    <a:lnTo>
                      <a:pt x="374" y="405"/>
                    </a:lnTo>
                    <a:lnTo>
                      <a:pt x="355" y="416"/>
                    </a:lnTo>
                    <a:lnTo>
                      <a:pt x="337" y="427"/>
                    </a:lnTo>
                    <a:lnTo>
                      <a:pt x="315" y="438"/>
                    </a:lnTo>
                    <a:lnTo>
                      <a:pt x="293" y="447"/>
                    </a:lnTo>
                    <a:lnTo>
                      <a:pt x="271" y="453"/>
                    </a:lnTo>
                    <a:lnTo>
                      <a:pt x="249" y="458"/>
                    </a:lnTo>
                    <a:lnTo>
                      <a:pt x="227" y="458"/>
                    </a:lnTo>
                    <a:lnTo>
                      <a:pt x="205" y="458"/>
                    </a:lnTo>
                    <a:lnTo>
                      <a:pt x="179" y="453"/>
                    </a:lnTo>
                    <a:lnTo>
                      <a:pt x="157" y="447"/>
                    </a:lnTo>
                    <a:lnTo>
                      <a:pt x="139" y="438"/>
                    </a:lnTo>
                    <a:lnTo>
                      <a:pt x="117" y="427"/>
                    </a:lnTo>
                    <a:lnTo>
                      <a:pt x="99" y="416"/>
                    </a:lnTo>
                    <a:lnTo>
                      <a:pt x="82" y="405"/>
                    </a:lnTo>
                    <a:lnTo>
                      <a:pt x="66" y="392"/>
                    </a:lnTo>
                    <a:lnTo>
                      <a:pt x="51" y="372"/>
                    </a:lnTo>
                    <a:lnTo>
                      <a:pt x="38" y="359"/>
                    </a:lnTo>
                    <a:lnTo>
                      <a:pt x="27" y="337"/>
                    </a:lnTo>
                    <a:lnTo>
                      <a:pt x="16" y="317"/>
                    </a:lnTo>
                    <a:lnTo>
                      <a:pt x="7" y="295"/>
                    </a:lnTo>
                    <a:lnTo>
                      <a:pt x="5" y="275"/>
                    </a:lnTo>
                    <a:lnTo>
                      <a:pt x="0" y="253"/>
                    </a:lnTo>
                    <a:lnTo>
                      <a:pt x="0" y="231"/>
                    </a:lnTo>
                    <a:lnTo>
                      <a:pt x="0" y="205"/>
                    </a:lnTo>
                    <a:lnTo>
                      <a:pt x="5" y="183"/>
                    </a:lnTo>
                    <a:lnTo>
                      <a:pt x="7" y="161"/>
                    </a:lnTo>
                    <a:lnTo>
                      <a:pt x="16" y="139"/>
                    </a:lnTo>
                    <a:lnTo>
                      <a:pt x="27" y="121"/>
                    </a:lnTo>
                    <a:lnTo>
                      <a:pt x="38" y="101"/>
                    </a:lnTo>
                    <a:lnTo>
                      <a:pt x="51" y="83"/>
                    </a:lnTo>
                    <a:lnTo>
                      <a:pt x="66" y="68"/>
                    </a:lnTo>
                    <a:lnTo>
                      <a:pt x="82" y="55"/>
                    </a:lnTo>
                    <a:lnTo>
                      <a:pt x="99" y="39"/>
                    </a:lnTo>
                    <a:lnTo>
                      <a:pt x="117" y="28"/>
                    </a:lnTo>
                    <a:lnTo>
                      <a:pt x="139" y="17"/>
                    </a:lnTo>
                    <a:lnTo>
                      <a:pt x="157" y="11"/>
                    </a:lnTo>
                    <a:lnTo>
                      <a:pt x="179" y="6"/>
                    </a:lnTo>
                    <a:lnTo>
                      <a:pt x="205" y="2"/>
                    </a:lnTo>
                    <a:lnTo>
                      <a:pt x="227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50"/>
              <p:cNvSpPr>
                <a:spLocks/>
              </p:cNvSpPr>
              <p:nvPr/>
            </p:nvSpPr>
            <p:spPr bwMode="auto">
              <a:xfrm>
                <a:off x="7571" y="4012"/>
                <a:ext cx="453" cy="456"/>
              </a:xfrm>
              <a:custGeom>
                <a:avLst/>
                <a:gdLst>
                  <a:gd name="T0" fmla="*/ 0 w 453"/>
                  <a:gd name="T1" fmla="*/ 205 h 456"/>
                  <a:gd name="T2" fmla="*/ 6 w 453"/>
                  <a:gd name="T3" fmla="*/ 161 h 456"/>
                  <a:gd name="T4" fmla="*/ 26 w 453"/>
                  <a:gd name="T5" fmla="*/ 119 h 456"/>
                  <a:gd name="T6" fmla="*/ 50 w 453"/>
                  <a:gd name="T7" fmla="*/ 84 h 456"/>
                  <a:gd name="T8" fmla="*/ 79 w 453"/>
                  <a:gd name="T9" fmla="*/ 55 h 456"/>
                  <a:gd name="T10" fmla="*/ 116 w 453"/>
                  <a:gd name="T11" fmla="*/ 29 h 456"/>
                  <a:gd name="T12" fmla="*/ 156 w 453"/>
                  <a:gd name="T13" fmla="*/ 11 h 456"/>
                  <a:gd name="T14" fmla="*/ 204 w 453"/>
                  <a:gd name="T15" fmla="*/ 3 h 456"/>
                  <a:gd name="T16" fmla="*/ 248 w 453"/>
                  <a:gd name="T17" fmla="*/ 3 h 456"/>
                  <a:gd name="T18" fmla="*/ 292 w 453"/>
                  <a:gd name="T19" fmla="*/ 11 h 456"/>
                  <a:gd name="T20" fmla="*/ 336 w 453"/>
                  <a:gd name="T21" fmla="*/ 29 h 456"/>
                  <a:gd name="T22" fmla="*/ 374 w 453"/>
                  <a:gd name="T23" fmla="*/ 55 h 456"/>
                  <a:gd name="T24" fmla="*/ 402 w 453"/>
                  <a:gd name="T25" fmla="*/ 84 h 456"/>
                  <a:gd name="T26" fmla="*/ 426 w 453"/>
                  <a:gd name="T27" fmla="*/ 119 h 456"/>
                  <a:gd name="T28" fmla="*/ 442 w 453"/>
                  <a:gd name="T29" fmla="*/ 161 h 456"/>
                  <a:gd name="T30" fmla="*/ 453 w 453"/>
                  <a:gd name="T31" fmla="*/ 205 h 456"/>
                  <a:gd name="T32" fmla="*/ 453 w 453"/>
                  <a:gd name="T33" fmla="*/ 251 h 456"/>
                  <a:gd name="T34" fmla="*/ 442 w 453"/>
                  <a:gd name="T35" fmla="*/ 295 h 456"/>
                  <a:gd name="T36" fmla="*/ 426 w 453"/>
                  <a:gd name="T37" fmla="*/ 337 h 456"/>
                  <a:gd name="T38" fmla="*/ 402 w 453"/>
                  <a:gd name="T39" fmla="*/ 372 h 456"/>
                  <a:gd name="T40" fmla="*/ 374 w 453"/>
                  <a:gd name="T41" fmla="*/ 405 h 456"/>
                  <a:gd name="T42" fmla="*/ 336 w 453"/>
                  <a:gd name="T43" fmla="*/ 427 h 456"/>
                  <a:gd name="T44" fmla="*/ 292 w 453"/>
                  <a:gd name="T45" fmla="*/ 445 h 456"/>
                  <a:gd name="T46" fmla="*/ 248 w 453"/>
                  <a:gd name="T47" fmla="*/ 456 h 456"/>
                  <a:gd name="T48" fmla="*/ 204 w 453"/>
                  <a:gd name="T49" fmla="*/ 456 h 456"/>
                  <a:gd name="T50" fmla="*/ 156 w 453"/>
                  <a:gd name="T51" fmla="*/ 445 h 456"/>
                  <a:gd name="T52" fmla="*/ 116 w 453"/>
                  <a:gd name="T53" fmla="*/ 427 h 456"/>
                  <a:gd name="T54" fmla="*/ 79 w 453"/>
                  <a:gd name="T55" fmla="*/ 405 h 456"/>
                  <a:gd name="T56" fmla="*/ 50 w 453"/>
                  <a:gd name="T57" fmla="*/ 372 h 456"/>
                  <a:gd name="T58" fmla="*/ 26 w 453"/>
                  <a:gd name="T59" fmla="*/ 337 h 456"/>
                  <a:gd name="T60" fmla="*/ 6 w 453"/>
                  <a:gd name="T61" fmla="*/ 295 h 456"/>
                  <a:gd name="T62" fmla="*/ 0 w 453"/>
                  <a:gd name="T63" fmla="*/ 25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3"/>
                  <a:gd name="T97" fmla="*/ 0 h 456"/>
                  <a:gd name="T98" fmla="*/ 453 w 453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3" h="456">
                    <a:moveTo>
                      <a:pt x="0" y="229"/>
                    </a:moveTo>
                    <a:lnTo>
                      <a:pt x="0" y="205"/>
                    </a:lnTo>
                    <a:lnTo>
                      <a:pt x="4" y="183"/>
                    </a:lnTo>
                    <a:lnTo>
                      <a:pt x="6" y="161"/>
                    </a:lnTo>
                    <a:lnTo>
                      <a:pt x="15" y="139"/>
                    </a:lnTo>
                    <a:lnTo>
                      <a:pt x="26" y="119"/>
                    </a:lnTo>
                    <a:lnTo>
                      <a:pt x="37" y="102"/>
                    </a:lnTo>
                    <a:lnTo>
                      <a:pt x="50" y="84"/>
                    </a:lnTo>
                    <a:lnTo>
                      <a:pt x="66" y="69"/>
                    </a:lnTo>
                    <a:lnTo>
                      <a:pt x="79" y="55"/>
                    </a:lnTo>
                    <a:lnTo>
                      <a:pt x="99" y="40"/>
                    </a:lnTo>
                    <a:lnTo>
                      <a:pt x="116" y="29"/>
                    </a:lnTo>
                    <a:lnTo>
                      <a:pt x="138" y="18"/>
                    </a:lnTo>
                    <a:lnTo>
                      <a:pt x="156" y="11"/>
                    </a:lnTo>
                    <a:lnTo>
                      <a:pt x="178" y="7"/>
                    </a:lnTo>
                    <a:lnTo>
                      <a:pt x="204" y="3"/>
                    </a:lnTo>
                    <a:lnTo>
                      <a:pt x="226" y="0"/>
                    </a:lnTo>
                    <a:lnTo>
                      <a:pt x="248" y="3"/>
                    </a:lnTo>
                    <a:lnTo>
                      <a:pt x="270" y="7"/>
                    </a:lnTo>
                    <a:lnTo>
                      <a:pt x="292" y="11"/>
                    </a:lnTo>
                    <a:lnTo>
                      <a:pt x="314" y="18"/>
                    </a:lnTo>
                    <a:lnTo>
                      <a:pt x="336" y="29"/>
                    </a:lnTo>
                    <a:lnTo>
                      <a:pt x="354" y="40"/>
                    </a:lnTo>
                    <a:lnTo>
                      <a:pt x="374" y="55"/>
                    </a:lnTo>
                    <a:lnTo>
                      <a:pt x="387" y="69"/>
                    </a:lnTo>
                    <a:lnTo>
                      <a:pt x="402" y="84"/>
                    </a:lnTo>
                    <a:lnTo>
                      <a:pt x="415" y="102"/>
                    </a:lnTo>
                    <a:lnTo>
                      <a:pt x="426" y="119"/>
                    </a:lnTo>
                    <a:lnTo>
                      <a:pt x="435" y="139"/>
                    </a:lnTo>
                    <a:lnTo>
                      <a:pt x="442" y="161"/>
                    </a:lnTo>
                    <a:lnTo>
                      <a:pt x="448" y="183"/>
                    </a:lnTo>
                    <a:lnTo>
                      <a:pt x="453" y="205"/>
                    </a:lnTo>
                    <a:lnTo>
                      <a:pt x="453" y="229"/>
                    </a:lnTo>
                    <a:lnTo>
                      <a:pt x="453" y="251"/>
                    </a:lnTo>
                    <a:lnTo>
                      <a:pt x="448" y="273"/>
                    </a:lnTo>
                    <a:lnTo>
                      <a:pt x="442" y="295"/>
                    </a:lnTo>
                    <a:lnTo>
                      <a:pt x="435" y="317"/>
                    </a:lnTo>
                    <a:lnTo>
                      <a:pt x="426" y="337"/>
                    </a:lnTo>
                    <a:lnTo>
                      <a:pt x="415" y="359"/>
                    </a:lnTo>
                    <a:lnTo>
                      <a:pt x="402" y="372"/>
                    </a:lnTo>
                    <a:lnTo>
                      <a:pt x="387" y="392"/>
                    </a:lnTo>
                    <a:lnTo>
                      <a:pt x="374" y="405"/>
                    </a:lnTo>
                    <a:lnTo>
                      <a:pt x="354" y="416"/>
                    </a:lnTo>
                    <a:lnTo>
                      <a:pt x="336" y="427"/>
                    </a:lnTo>
                    <a:lnTo>
                      <a:pt x="314" y="438"/>
                    </a:lnTo>
                    <a:lnTo>
                      <a:pt x="292" y="445"/>
                    </a:lnTo>
                    <a:lnTo>
                      <a:pt x="270" y="454"/>
                    </a:lnTo>
                    <a:lnTo>
                      <a:pt x="248" y="456"/>
                    </a:lnTo>
                    <a:lnTo>
                      <a:pt x="226" y="456"/>
                    </a:lnTo>
                    <a:lnTo>
                      <a:pt x="204" y="456"/>
                    </a:lnTo>
                    <a:lnTo>
                      <a:pt x="178" y="454"/>
                    </a:lnTo>
                    <a:lnTo>
                      <a:pt x="156" y="445"/>
                    </a:lnTo>
                    <a:lnTo>
                      <a:pt x="138" y="438"/>
                    </a:lnTo>
                    <a:lnTo>
                      <a:pt x="116" y="427"/>
                    </a:lnTo>
                    <a:lnTo>
                      <a:pt x="99" y="416"/>
                    </a:lnTo>
                    <a:lnTo>
                      <a:pt x="79" y="405"/>
                    </a:lnTo>
                    <a:lnTo>
                      <a:pt x="66" y="392"/>
                    </a:lnTo>
                    <a:lnTo>
                      <a:pt x="50" y="372"/>
                    </a:lnTo>
                    <a:lnTo>
                      <a:pt x="37" y="359"/>
                    </a:lnTo>
                    <a:lnTo>
                      <a:pt x="26" y="337"/>
                    </a:lnTo>
                    <a:lnTo>
                      <a:pt x="15" y="317"/>
                    </a:lnTo>
                    <a:lnTo>
                      <a:pt x="6" y="295"/>
                    </a:lnTo>
                    <a:lnTo>
                      <a:pt x="4" y="273"/>
                    </a:lnTo>
                    <a:lnTo>
                      <a:pt x="0" y="251"/>
                    </a:lnTo>
                    <a:lnTo>
                      <a:pt x="0" y="229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51"/>
              <p:cNvSpPr>
                <a:spLocks/>
              </p:cNvSpPr>
              <p:nvPr/>
            </p:nvSpPr>
            <p:spPr bwMode="auto">
              <a:xfrm>
                <a:off x="4977" y="3284"/>
                <a:ext cx="458" cy="453"/>
              </a:xfrm>
              <a:custGeom>
                <a:avLst/>
                <a:gdLst>
                  <a:gd name="T0" fmla="*/ 253 w 458"/>
                  <a:gd name="T1" fmla="*/ 0 h 453"/>
                  <a:gd name="T2" fmla="*/ 297 w 458"/>
                  <a:gd name="T3" fmla="*/ 11 h 453"/>
                  <a:gd name="T4" fmla="*/ 337 w 458"/>
                  <a:gd name="T5" fmla="*/ 24 h 453"/>
                  <a:gd name="T6" fmla="*/ 374 w 458"/>
                  <a:gd name="T7" fmla="*/ 51 h 453"/>
                  <a:gd name="T8" fmla="*/ 407 w 458"/>
                  <a:gd name="T9" fmla="*/ 79 h 453"/>
                  <a:gd name="T10" fmla="*/ 429 w 458"/>
                  <a:gd name="T11" fmla="*/ 117 h 453"/>
                  <a:gd name="T12" fmla="*/ 447 w 458"/>
                  <a:gd name="T13" fmla="*/ 161 h 453"/>
                  <a:gd name="T14" fmla="*/ 458 w 458"/>
                  <a:gd name="T15" fmla="*/ 205 h 453"/>
                  <a:gd name="T16" fmla="*/ 458 w 458"/>
                  <a:gd name="T17" fmla="*/ 251 h 453"/>
                  <a:gd name="T18" fmla="*/ 447 w 458"/>
                  <a:gd name="T19" fmla="*/ 295 h 453"/>
                  <a:gd name="T20" fmla="*/ 429 w 458"/>
                  <a:gd name="T21" fmla="*/ 337 h 453"/>
                  <a:gd name="T22" fmla="*/ 407 w 458"/>
                  <a:gd name="T23" fmla="*/ 372 h 453"/>
                  <a:gd name="T24" fmla="*/ 374 w 458"/>
                  <a:gd name="T25" fmla="*/ 403 h 453"/>
                  <a:gd name="T26" fmla="*/ 337 w 458"/>
                  <a:gd name="T27" fmla="*/ 427 h 453"/>
                  <a:gd name="T28" fmla="*/ 297 w 458"/>
                  <a:gd name="T29" fmla="*/ 447 h 453"/>
                  <a:gd name="T30" fmla="*/ 253 w 458"/>
                  <a:gd name="T31" fmla="*/ 453 h 453"/>
                  <a:gd name="T32" fmla="*/ 205 w 458"/>
                  <a:gd name="T33" fmla="*/ 453 h 453"/>
                  <a:gd name="T34" fmla="*/ 161 w 458"/>
                  <a:gd name="T35" fmla="*/ 447 h 453"/>
                  <a:gd name="T36" fmla="*/ 121 w 458"/>
                  <a:gd name="T37" fmla="*/ 427 h 453"/>
                  <a:gd name="T38" fmla="*/ 84 w 458"/>
                  <a:gd name="T39" fmla="*/ 403 h 453"/>
                  <a:gd name="T40" fmla="*/ 55 w 458"/>
                  <a:gd name="T41" fmla="*/ 372 h 453"/>
                  <a:gd name="T42" fmla="*/ 29 w 458"/>
                  <a:gd name="T43" fmla="*/ 337 h 453"/>
                  <a:gd name="T44" fmla="*/ 11 w 458"/>
                  <a:gd name="T45" fmla="*/ 295 h 453"/>
                  <a:gd name="T46" fmla="*/ 5 w 458"/>
                  <a:gd name="T47" fmla="*/ 251 h 453"/>
                  <a:gd name="T48" fmla="*/ 5 w 458"/>
                  <a:gd name="T49" fmla="*/ 205 h 453"/>
                  <a:gd name="T50" fmla="*/ 11 w 458"/>
                  <a:gd name="T51" fmla="*/ 161 h 453"/>
                  <a:gd name="T52" fmla="*/ 29 w 458"/>
                  <a:gd name="T53" fmla="*/ 117 h 453"/>
                  <a:gd name="T54" fmla="*/ 55 w 458"/>
                  <a:gd name="T55" fmla="*/ 79 h 453"/>
                  <a:gd name="T56" fmla="*/ 84 w 458"/>
                  <a:gd name="T57" fmla="*/ 51 h 453"/>
                  <a:gd name="T58" fmla="*/ 121 w 458"/>
                  <a:gd name="T59" fmla="*/ 24 h 453"/>
                  <a:gd name="T60" fmla="*/ 161 w 458"/>
                  <a:gd name="T61" fmla="*/ 11 h 453"/>
                  <a:gd name="T62" fmla="*/ 205 w 458"/>
                  <a:gd name="T63" fmla="*/ 0 h 4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3"/>
                  <a:gd name="T98" fmla="*/ 458 w 458"/>
                  <a:gd name="T99" fmla="*/ 453 h 4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3">
                    <a:moveTo>
                      <a:pt x="231" y="0"/>
                    </a:moveTo>
                    <a:lnTo>
                      <a:pt x="253" y="0"/>
                    </a:lnTo>
                    <a:lnTo>
                      <a:pt x="275" y="2"/>
                    </a:lnTo>
                    <a:lnTo>
                      <a:pt x="297" y="11"/>
                    </a:lnTo>
                    <a:lnTo>
                      <a:pt x="319" y="18"/>
                    </a:lnTo>
                    <a:lnTo>
                      <a:pt x="337" y="24"/>
                    </a:lnTo>
                    <a:lnTo>
                      <a:pt x="355" y="35"/>
                    </a:lnTo>
                    <a:lnTo>
                      <a:pt x="374" y="51"/>
                    </a:lnTo>
                    <a:lnTo>
                      <a:pt x="392" y="66"/>
                    </a:lnTo>
                    <a:lnTo>
                      <a:pt x="407" y="79"/>
                    </a:lnTo>
                    <a:lnTo>
                      <a:pt x="418" y="99"/>
                    </a:lnTo>
                    <a:lnTo>
                      <a:pt x="429" y="117"/>
                    </a:lnTo>
                    <a:lnTo>
                      <a:pt x="440" y="139"/>
                    </a:lnTo>
                    <a:lnTo>
                      <a:pt x="447" y="161"/>
                    </a:lnTo>
                    <a:lnTo>
                      <a:pt x="454" y="183"/>
                    </a:lnTo>
                    <a:lnTo>
                      <a:pt x="458" y="205"/>
                    </a:lnTo>
                    <a:lnTo>
                      <a:pt x="458" y="227"/>
                    </a:lnTo>
                    <a:lnTo>
                      <a:pt x="458" y="251"/>
                    </a:lnTo>
                    <a:lnTo>
                      <a:pt x="454" y="273"/>
                    </a:lnTo>
                    <a:lnTo>
                      <a:pt x="447" y="295"/>
                    </a:lnTo>
                    <a:lnTo>
                      <a:pt x="440" y="315"/>
                    </a:lnTo>
                    <a:lnTo>
                      <a:pt x="429" y="337"/>
                    </a:lnTo>
                    <a:lnTo>
                      <a:pt x="418" y="354"/>
                    </a:lnTo>
                    <a:lnTo>
                      <a:pt x="407" y="372"/>
                    </a:lnTo>
                    <a:lnTo>
                      <a:pt x="392" y="387"/>
                    </a:lnTo>
                    <a:lnTo>
                      <a:pt x="374" y="403"/>
                    </a:lnTo>
                    <a:lnTo>
                      <a:pt x="355" y="416"/>
                    </a:lnTo>
                    <a:lnTo>
                      <a:pt x="337" y="427"/>
                    </a:lnTo>
                    <a:lnTo>
                      <a:pt x="319" y="438"/>
                    </a:lnTo>
                    <a:lnTo>
                      <a:pt x="297" y="447"/>
                    </a:lnTo>
                    <a:lnTo>
                      <a:pt x="275" y="449"/>
                    </a:lnTo>
                    <a:lnTo>
                      <a:pt x="253" y="453"/>
                    </a:lnTo>
                    <a:lnTo>
                      <a:pt x="231" y="453"/>
                    </a:lnTo>
                    <a:lnTo>
                      <a:pt x="205" y="453"/>
                    </a:lnTo>
                    <a:lnTo>
                      <a:pt x="183" y="449"/>
                    </a:lnTo>
                    <a:lnTo>
                      <a:pt x="161" y="447"/>
                    </a:lnTo>
                    <a:lnTo>
                      <a:pt x="139" y="438"/>
                    </a:lnTo>
                    <a:lnTo>
                      <a:pt x="121" y="427"/>
                    </a:lnTo>
                    <a:lnTo>
                      <a:pt x="104" y="416"/>
                    </a:lnTo>
                    <a:lnTo>
                      <a:pt x="84" y="403"/>
                    </a:lnTo>
                    <a:lnTo>
                      <a:pt x="71" y="387"/>
                    </a:lnTo>
                    <a:lnTo>
                      <a:pt x="55" y="372"/>
                    </a:lnTo>
                    <a:lnTo>
                      <a:pt x="40" y="354"/>
                    </a:lnTo>
                    <a:lnTo>
                      <a:pt x="29" y="337"/>
                    </a:lnTo>
                    <a:lnTo>
                      <a:pt x="18" y="315"/>
                    </a:lnTo>
                    <a:lnTo>
                      <a:pt x="11" y="295"/>
                    </a:lnTo>
                    <a:lnTo>
                      <a:pt x="7" y="273"/>
                    </a:lnTo>
                    <a:lnTo>
                      <a:pt x="5" y="251"/>
                    </a:lnTo>
                    <a:lnTo>
                      <a:pt x="0" y="227"/>
                    </a:lnTo>
                    <a:lnTo>
                      <a:pt x="5" y="205"/>
                    </a:lnTo>
                    <a:lnTo>
                      <a:pt x="7" y="183"/>
                    </a:lnTo>
                    <a:lnTo>
                      <a:pt x="11" y="161"/>
                    </a:lnTo>
                    <a:lnTo>
                      <a:pt x="18" y="139"/>
                    </a:lnTo>
                    <a:lnTo>
                      <a:pt x="29" y="117"/>
                    </a:lnTo>
                    <a:lnTo>
                      <a:pt x="40" y="99"/>
                    </a:lnTo>
                    <a:lnTo>
                      <a:pt x="55" y="79"/>
                    </a:lnTo>
                    <a:lnTo>
                      <a:pt x="71" y="66"/>
                    </a:lnTo>
                    <a:lnTo>
                      <a:pt x="84" y="51"/>
                    </a:lnTo>
                    <a:lnTo>
                      <a:pt x="104" y="35"/>
                    </a:lnTo>
                    <a:lnTo>
                      <a:pt x="121" y="24"/>
                    </a:lnTo>
                    <a:lnTo>
                      <a:pt x="139" y="18"/>
                    </a:lnTo>
                    <a:lnTo>
                      <a:pt x="161" y="11"/>
                    </a:lnTo>
                    <a:lnTo>
                      <a:pt x="183" y="2"/>
                    </a:lnTo>
                    <a:lnTo>
                      <a:pt x="205" y="0"/>
                    </a:lnTo>
                    <a:lnTo>
                      <a:pt x="231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52"/>
              <p:cNvSpPr>
                <a:spLocks/>
              </p:cNvSpPr>
              <p:nvPr/>
            </p:nvSpPr>
            <p:spPr bwMode="auto">
              <a:xfrm>
                <a:off x="7599" y="5786"/>
                <a:ext cx="458" cy="458"/>
              </a:xfrm>
              <a:custGeom>
                <a:avLst/>
                <a:gdLst>
                  <a:gd name="T0" fmla="*/ 418 w 458"/>
                  <a:gd name="T1" fmla="*/ 104 h 458"/>
                  <a:gd name="T2" fmla="*/ 440 w 458"/>
                  <a:gd name="T3" fmla="*/ 144 h 458"/>
                  <a:gd name="T4" fmla="*/ 453 w 458"/>
                  <a:gd name="T5" fmla="*/ 183 h 458"/>
                  <a:gd name="T6" fmla="*/ 458 w 458"/>
                  <a:gd name="T7" fmla="*/ 227 h 458"/>
                  <a:gd name="T8" fmla="*/ 453 w 458"/>
                  <a:gd name="T9" fmla="*/ 271 h 458"/>
                  <a:gd name="T10" fmla="*/ 442 w 458"/>
                  <a:gd name="T11" fmla="*/ 315 h 458"/>
                  <a:gd name="T12" fmla="*/ 420 w 458"/>
                  <a:gd name="T13" fmla="*/ 353 h 458"/>
                  <a:gd name="T14" fmla="*/ 392 w 458"/>
                  <a:gd name="T15" fmla="*/ 388 h 458"/>
                  <a:gd name="T16" fmla="*/ 359 w 458"/>
                  <a:gd name="T17" fmla="*/ 419 h 458"/>
                  <a:gd name="T18" fmla="*/ 319 w 458"/>
                  <a:gd name="T19" fmla="*/ 441 h 458"/>
                  <a:gd name="T20" fmla="*/ 275 w 458"/>
                  <a:gd name="T21" fmla="*/ 454 h 458"/>
                  <a:gd name="T22" fmla="*/ 231 w 458"/>
                  <a:gd name="T23" fmla="*/ 458 h 458"/>
                  <a:gd name="T24" fmla="*/ 187 w 458"/>
                  <a:gd name="T25" fmla="*/ 454 h 458"/>
                  <a:gd name="T26" fmla="*/ 148 w 458"/>
                  <a:gd name="T27" fmla="*/ 443 h 458"/>
                  <a:gd name="T28" fmla="*/ 106 w 458"/>
                  <a:gd name="T29" fmla="*/ 421 h 458"/>
                  <a:gd name="T30" fmla="*/ 71 w 458"/>
                  <a:gd name="T31" fmla="*/ 392 h 458"/>
                  <a:gd name="T32" fmla="*/ 40 w 458"/>
                  <a:gd name="T33" fmla="*/ 359 h 458"/>
                  <a:gd name="T34" fmla="*/ 20 w 458"/>
                  <a:gd name="T35" fmla="*/ 320 h 458"/>
                  <a:gd name="T36" fmla="*/ 9 w 458"/>
                  <a:gd name="T37" fmla="*/ 276 h 458"/>
                  <a:gd name="T38" fmla="*/ 0 w 458"/>
                  <a:gd name="T39" fmla="*/ 232 h 458"/>
                  <a:gd name="T40" fmla="*/ 5 w 458"/>
                  <a:gd name="T41" fmla="*/ 188 h 458"/>
                  <a:gd name="T42" fmla="*/ 20 w 458"/>
                  <a:gd name="T43" fmla="*/ 148 h 458"/>
                  <a:gd name="T44" fmla="*/ 38 w 458"/>
                  <a:gd name="T45" fmla="*/ 106 h 458"/>
                  <a:gd name="T46" fmla="*/ 66 w 458"/>
                  <a:gd name="T47" fmla="*/ 71 h 458"/>
                  <a:gd name="T48" fmla="*/ 104 w 458"/>
                  <a:gd name="T49" fmla="*/ 40 h 458"/>
                  <a:gd name="T50" fmla="*/ 143 w 458"/>
                  <a:gd name="T51" fmla="*/ 18 h 458"/>
                  <a:gd name="T52" fmla="*/ 183 w 458"/>
                  <a:gd name="T53" fmla="*/ 7 h 458"/>
                  <a:gd name="T54" fmla="*/ 227 w 458"/>
                  <a:gd name="T55" fmla="*/ 0 h 458"/>
                  <a:gd name="T56" fmla="*/ 271 w 458"/>
                  <a:gd name="T57" fmla="*/ 5 h 458"/>
                  <a:gd name="T58" fmla="*/ 315 w 458"/>
                  <a:gd name="T59" fmla="*/ 18 h 458"/>
                  <a:gd name="T60" fmla="*/ 352 w 458"/>
                  <a:gd name="T61" fmla="*/ 38 h 458"/>
                  <a:gd name="T62" fmla="*/ 387 w 458"/>
                  <a:gd name="T63" fmla="*/ 67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403" y="84"/>
                    </a:moveTo>
                    <a:lnTo>
                      <a:pt x="418" y="104"/>
                    </a:lnTo>
                    <a:lnTo>
                      <a:pt x="431" y="122"/>
                    </a:lnTo>
                    <a:lnTo>
                      <a:pt x="440" y="144"/>
                    </a:lnTo>
                    <a:lnTo>
                      <a:pt x="447" y="161"/>
                    </a:lnTo>
                    <a:lnTo>
                      <a:pt x="453" y="183"/>
                    </a:lnTo>
                    <a:lnTo>
                      <a:pt x="458" y="205"/>
                    </a:lnTo>
                    <a:lnTo>
                      <a:pt x="458" y="227"/>
                    </a:lnTo>
                    <a:lnTo>
                      <a:pt x="458" y="249"/>
                    </a:lnTo>
                    <a:lnTo>
                      <a:pt x="453" y="271"/>
                    </a:lnTo>
                    <a:lnTo>
                      <a:pt x="451" y="293"/>
                    </a:lnTo>
                    <a:lnTo>
                      <a:pt x="442" y="315"/>
                    </a:lnTo>
                    <a:lnTo>
                      <a:pt x="431" y="333"/>
                    </a:lnTo>
                    <a:lnTo>
                      <a:pt x="420" y="353"/>
                    </a:lnTo>
                    <a:lnTo>
                      <a:pt x="409" y="370"/>
                    </a:lnTo>
                    <a:lnTo>
                      <a:pt x="392" y="388"/>
                    </a:lnTo>
                    <a:lnTo>
                      <a:pt x="376" y="403"/>
                    </a:lnTo>
                    <a:lnTo>
                      <a:pt x="359" y="419"/>
                    </a:lnTo>
                    <a:lnTo>
                      <a:pt x="337" y="432"/>
                    </a:lnTo>
                    <a:lnTo>
                      <a:pt x="319" y="441"/>
                    </a:lnTo>
                    <a:lnTo>
                      <a:pt x="297" y="447"/>
                    </a:lnTo>
                    <a:lnTo>
                      <a:pt x="275" y="454"/>
                    </a:lnTo>
                    <a:lnTo>
                      <a:pt x="253" y="458"/>
                    </a:lnTo>
                    <a:lnTo>
                      <a:pt x="231" y="458"/>
                    </a:lnTo>
                    <a:lnTo>
                      <a:pt x="209" y="458"/>
                    </a:lnTo>
                    <a:lnTo>
                      <a:pt x="187" y="454"/>
                    </a:lnTo>
                    <a:lnTo>
                      <a:pt x="170" y="452"/>
                    </a:lnTo>
                    <a:lnTo>
                      <a:pt x="148" y="443"/>
                    </a:lnTo>
                    <a:lnTo>
                      <a:pt x="126" y="432"/>
                    </a:lnTo>
                    <a:lnTo>
                      <a:pt x="106" y="421"/>
                    </a:lnTo>
                    <a:lnTo>
                      <a:pt x="88" y="410"/>
                    </a:lnTo>
                    <a:lnTo>
                      <a:pt x="71" y="392"/>
                    </a:lnTo>
                    <a:lnTo>
                      <a:pt x="55" y="377"/>
                    </a:lnTo>
                    <a:lnTo>
                      <a:pt x="40" y="359"/>
                    </a:lnTo>
                    <a:lnTo>
                      <a:pt x="31" y="337"/>
                    </a:lnTo>
                    <a:lnTo>
                      <a:pt x="20" y="320"/>
                    </a:lnTo>
                    <a:lnTo>
                      <a:pt x="11" y="298"/>
                    </a:lnTo>
                    <a:lnTo>
                      <a:pt x="9" y="276"/>
                    </a:lnTo>
                    <a:lnTo>
                      <a:pt x="5" y="254"/>
                    </a:lnTo>
                    <a:lnTo>
                      <a:pt x="0" y="232"/>
                    </a:lnTo>
                    <a:lnTo>
                      <a:pt x="5" y="210"/>
                    </a:lnTo>
                    <a:lnTo>
                      <a:pt x="5" y="188"/>
                    </a:lnTo>
                    <a:lnTo>
                      <a:pt x="11" y="170"/>
                    </a:lnTo>
                    <a:lnTo>
                      <a:pt x="20" y="148"/>
                    </a:lnTo>
                    <a:lnTo>
                      <a:pt x="27" y="126"/>
                    </a:lnTo>
                    <a:lnTo>
                      <a:pt x="38" y="106"/>
                    </a:lnTo>
                    <a:lnTo>
                      <a:pt x="51" y="89"/>
                    </a:lnTo>
                    <a:lnTo>
                      <a:pt x="66" y="71"/>
                    </a:lnTo>
                    <a:lnTo>
                      <a:pt x="84" y="56"/>
                    </a:lnTo>
                    <a:lnTo>
                      <a:pt x="104" y="40"/>
                    </a:lnTo>
                    <a:lnTo>
                      <a:pt x="121" y="29"/>
                    </a:lnTo>
                    <a:lnTo>
                      <a:pt x="143" y="18"/>
                    </a:lnTo>
                    <a:lnTo>
                      <a:pt x="161" y="12"/>
                    </a:lnTo>
                    <a:lnTo>
                      <a:pt x="183" y="7"/>
                    </a:lnTo>
                    <a:lnTo>
                      <a:pt x="205" y="5"/>
                    </a:lnTo>
                    <a:lnTo>
                      <a:pt x="227" y="0"/>
                    </a:lnTo>
                    <a:lnTo>
                      <a:pt x="249" y="5"/>
                    </a:lnTo>
                    <a:lnTo>
                      <a:pt x="271" y="5"/>
                    </a:lnTo>
                    <a:lnTo>
                      <a:pt x="293" y="12"/>
                    </a:lnTo>
                    <a:lnTo>
                      <a:pt x="315" y="18"/>
                    </a:lnTo>
                    <a:lnTo>
                      <a:pt x="335" y="27"/>
                    </a:lnTo>
                    <a:lnTo>
                      <a:pt x="352" y="38"/>
                    </a:lnTo>
                    <a:lnTo>
                      <a:pt x="370" y="51"/>
                    </a:lnTo>
                    <a:lnTo>
                      <a:pt x="387" y="67"/>
                    </a:lnTo>
                    <a:lnTo>
                      <a:pt x="403" y="84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53"/>
              <p:cNvSpPr>
                <a:spLocks/>
              </p:cNvSpPr>
              <p:nvPr/>
            </p:nvSpPr>
            <p:spPr bwMode="auto">
              <a:xfrm>
                <a:off x="5796" y="3825"/>
                <a:ext cx="457" cy="458"/>
              </a:xfrm>
              <a:custGeom>
                <a:avLst/>
                <a:gdLst>
                  <a:gd name="T0" fmla="*/ 4 w 457"/>
                  <a:gd name="T1" fmla="*/ 205 h 458"/>
                  <a:gd name="T2" fmla="*/ 11 w 457"/>
                  <a:gd name="T3" fmla="*/ 161 h 458"/>
                  <a:gd name="T4" fmla="*/ 30 w 457"/>
                  <a:gd name="T5" fmla="*/ 121 h 458"/>
                  <a:gd name="T6" fmla="*/ 55 w 457"/>
                  <a:gd name="T7" fmla="*/ 84 h 458"/>
                  <a:gd name="T8" fmla="*/ 85 w 457"/>
                  <a:gd name="T9" fmla="*/ 51 h 458"/>
                  <a:gd name="T10" fmla="*/ 121 w 457"/>
                  <a:gd name="T11" fmla="*/ 29 h 458"/>
                  <a:gd name="T12" fmla="*/ 162 w 457"/>
                  <a:gd name="T13" fmla="*/ 11 h 458"/>
                  <a:gd name="T14" fmla="*/ 206 w 457"/>
                  <a:gd name="T15" fmla="*/ 0 h 458"/>
                  <a:gd name="T16" fmla="*/ 253 w 457"/>
                  <a:gd name="T17" fmla="*/ 0 h 458"/>
                  <a:gd name="T18" fmla="*/ 297 w 457"/>
                  <a:gd name="T19" fmla="*/ 11 h 458"/>
                  <a:gd name="T20" fmla="*/ 336 w 457"/>
                  <a:gd name="T21" fmla="*/ 29 h 458"/>
                  <a:gd name="T22" fmla="*/ 374 w 457"/>
                  <a:gd name="T23" fmla="*/ 51 h 458"/>
                  <a:gd name="T24" fmla="*/ 407 w 457"/>
                  <a:gd name="T25" fmla="*/ 84 h 458"/>
                  <a:gd name="T26" fmla="*/ 433 w 457"/>
                  <a:gd name="T27" fmla="*/ 121 h 458"/>
                  <a:gd name="T28" fmla="*/ 446 w 457"/>
                  <a:gd name="T29" fmla="*/ 161 h 458"/>
                  <a:gd name="T30" fmla="*/ 457 w 457"/>
                  <a:gd name="T31" fmla="*/ 205 h 458"/>
                  <a:gd name="T32" fmla="*/ 457 w 457"/>
                  <a:gd name="T33" fmla="*/ 254 h 458"/>
                  <a:gd name="T34" fmla="*/ 446 w 457"/>
                  <a:gd name="T35" fmla="*/ 295 h 458"/>
                  <a:gd name="T36" fmla="*/ 433 w 457"/>
                  <a:gd name="T37" fmla="*/ 337 h 458"/>
                  <a:gd name="T38" fmla="*/ 407 w 457"/>
                  <a:gd name="T39" fmla="*/ 372 h 458"/>
                  <a:gd name="T40" fmla="*/ 374 w 457"/>
                  <a:gd name="T41" fmla="*/ 405 h 458"/>
                  <a:gd name="T42" fmla="*/ 336 w 457"/>
                  <a:gd name="T43" fmla="*/ 427 h 458"/>
                  <a:gd name="T44" fmla="*/ 297 w 457"/>
                  <a:gd name="T45" fmla="*/ 447 h 458"/>
                  <a:gd name="T46" fmla="*/ 253 w 457"/>
                  <a:gd name="T47" fmla="*/ 458 h 458"/>
                  <a:gd name="T48" fmla="*/ 206 w 457"/>
                  <a:gd name="T49" fmla="*/ 458 h 458"/>
                  <a:gd name="T50" fmla="*/ 162 w 457"/>
                  <a:gd name="T51" fmla="*/ 447 h 458"/>
                  <a:gd name="T52" fmla="*/ 121 w 457"/>
                  <a:gd name="T53" fmla="*/ 427 h 458"/>
                  <a:gd name="T54" fmla="*/ 85 w 457"/>
                  <a:gd name="T55" fmla="*/ 405 h 458"/>
                  <a:gd name="T56" fmla="*/ 55 w 457"/>
                  <a:gd name="T57" fmla="*/ 372 h 458"/>
                  <a:gd name="T58" fmla="*/ 30 w 457"/>
                  <a:gd name="T59" fmla="*/ 337 h 458"/>
                  <a:gd name="T60" fmla="*/ 11 w 457"/>
                  <a:gd name="T61" fmla="*/ 295 h 458"/>
                  <a:gd name="T62" fmla="*/ 4 w 457"/>
                  <a:gd name="T63" fmla="*/ 254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7"/>
                  <a:gd name="T97" fmla="*/ 0 h 458"/>
                  <a:gd name="T98" fmla="*/ 457 w 457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7" h="458">
                    <a:moveTo>
                      <a:pt x="0" y="227"/>
                    </a:moveTo>
                    <a:lnTo>
                      <a:pt x="4" y="205"/>
                    </a:lnTo>
                    <a:lnTo>
                      <a:pt x="8" y="183"/>
                    </a:lnTo>
                    <a:lnTo>
                      <a:pt x="11" y="161"/>
                    </a:lnTo>
                    <a:lnTo>
                      <a:pt x="19" y="139"/>
                    </a:lnTo>
                    <a:lnTo>
                      <a:pt x="30" y="121"/>
                    </a:lnTo>
                    <a:lnTo>
                      <a:pt x="41" y="102"/>
                    </a:lnTo>
                    <a:lnTo>
                      <a:pt x="55" y="84"/>
                    </a:lnTo>
                    <a:lnTo>
                      <a:pt x="70" y="66"/>
                    </a:lnTo>
                    <a:lnTo>
                      <a:pt x="85" y="51"/>
                    </a:lnTo>
                    <a:lnTo>
                      <a:pt x="103" y="40"/>
                    </a:lnTo>
                    <a:lnTo>
                      <a:pt x="121" y="29"/>
                    </a:lnTo>
                    <a:lnTo>
                      <a:pt x="140" y="18"/>
                    </a:lnTo>
                    <a:lnTo>
                      <a:pt x="162" y="11"/>
                    </a:lnTo>
                    <a:lnTo>
                      <a:pt x="184" y="3"/>
                    </a:lnTo>
                    <a:lnTo>
                      <a:pt x="206" y="0"/>
                    </a:lnTo>
                    <a:lnTo>
                      <a:pt x="231" y="0"/>
                    </a:lnTo>
                    <a:lnTo>
                      <a:pt x="253" y="0"/>
                    </a:lnTo>
                    <a:lnTo>
                      <a:pt x="275" y="3"/>
                    </a:lnTo>
                    <a:lnTo>
                      <a:pt x="297" y="11"/>
                    </a:lnTo>
                    <a:lnTo>
                      <a:pt x="319" y="18"/>
                    </a:lnTo>
                    <a:lnTo>
                      <a:pt x="336" y="29"/>
                    </a:lnTo>
                    <a:lnTo>
                      <a:pt x="358" y="40"/>
                    </a:lnTo>
                    <a:lnTo>
                      <a:pt x="374" y="51"/>
                    </a:lnTo>
                    <a:lnTo>
                      <a:pt x="391" y="66"/>
                    </a:lnTo>
                    <a:lnTo>
                      <a:pt x="407" y="84"/>
                    </a:lnTo>
                    <a:lnTo>
                      <a:pt x="418" y="102"/>
                    </a:lnTo>
                    <a:lnTo>
                      <a:pt x="433" y="121"/>
                    </a:lnTo>
                    <a:lnTo>
                      <a:pt x="440" y="139"/>
                    </a:lnTo>
                    <a:lnTo>
                      <a:pt x="446" y="161"/>
                    </a:lnTo>
                    <a:lnTo>
                      <a:pt x="455" y="183"/>
                    </a:lnTo>
                    <a:lnTo>
                      <a:pt x="457" y="205"/>
                    </a:lnTo>
                    <a:lnTo>
                      <a:pt x="457" y="227"/>
                    </a:lnTo>
                    <a:lnTo>
                      <a:pt x="457" y="254"/>
                    </a:lnTo>
                    <a:lnTo>
                      <a:pt x="455" y="273"/>
                    </a:lnTo>
                    <a:lnTo>
                      <a:pt x="446" y="295"/>
                    </a:lnTo>
                    <a:lnTo>
                      <a:pt x="440" y="317"/>
                    </a:lnTo>
                    <a:lnTo>
                      <a:pt x="433" y="337"/>
                    </a:lnTo>
                    <a:lnTo>
                      <a:pt x="418" y="355"/>
                    </a:lnTo>
                    <a:lnTo>
                      <a:pt x="407" y="372"/>
                    </a:lnTo>
                    <a:lnTo>
                      <a:pt x="391" y="392"/>
                    </a:lnTo>
                    <a:lnTo>
                      <a:pt x="374" y="405"/>
                    </a:lnTo>
                    <a:lnTo>
                      <a:pt x="358" y="416"/>
                    </a:lnTo>
                    <a:lnTo>
                      <a:pt x="336" y="427"/>
                    </a:lnTo>
                    <a:lnTo>
                      <a:pt x="319" y="438"/>
                    </a:lnTo>
                    <a:lnTo>
                      <a:pt x="297" y="447"/>
                    </a:lnTo>
                    <a:lnTo>
                      <a:pt x="275" y="454"/>
                    </a:lnTo>
                    <a:lnTo>
                      <a:pt x="253" y="458"/>
                    </a:lnTo>
                    <a:lnTo>
                      <a:pt x="231" y="458"/>
                    </a:lnTo>
                    <a:lnTo>
                      <a:pt x="206" y="458"/>
                    </a:lnTo>
                    <a:lnTo>
                      <a:pt x="184" y="454"/>
                    </a:lnTo>
                    <a:lnTo>
                      <a:pt x="162" y="447"/>
                    </a:lnTo>
                    <a:lnTo>
                      <a:pt x="140" y="438"/>
                    </a:lnTo>
                    <a:lnTo>
                      <a:pt x="121" y="427"/>
                    </a:lnTo>
                    <a:lnTo>
                      <a:pt x="103" y="416"/>
                    </a:lnTo>
                    <a:lnTo>
                      <a:pt x="85" y="405"/>
                    </a:lnTo>
                    <a:lnTo>
                      <a:pt x="70" y="392"/>
                    </a:lnTo>
                    <a:lnTo>
                      <a:pt x="55" y="372"/>
                    </a:lnTo>
                    <a:lnTo>
                      <a:pt x="41" y="355"/>
                    </a:lnTo>
                    <a:lnTo>
                      <a:pt x="30" y="337"/>
                    </a:lnTo>
                    <a:lnTo>
                      <a:pt x="19" y="317"/>
                    </a:lnTo>
                    <a:lnTo>
                      <a:pt x="11" y="295"/>
                    </a:lnTo>
                    <a:lnTo>
                      <a:pt x="8" y="273"/>
                    </a:lnTo>
                    <a:lnTo>
                      <a:pt x="4" y="254"/>
                    </a:lnTo>
                    <a:lnTo>
                      <a:pt x="0" y="227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54"/>
              <p:cNvSpPr>
                <a:spLocks/>
              </p:cNvSpPr>
              <p:nvPr/>
            </p:nvSpPr>
            <p:spPr bwMode="auto">
              <a:xfrm>
                <a:off x="6660" y="4439"/>
                <a:ext cx="458" cy="458"/>
              </a:xfrm>
              <a:custGeom>
                <a:avLst/>
                <a:gdLst>
                  <a:gd name="T0" fmla="*/ 4 w 458"/>
                  <a:gd name="T1" fmla="*/ 205 h 458"/>
                  <a:gd name="T2" fmla="*/ 11 w 458"/>
                  <a:gd name="T3" fmla="*/ 161 h 458"/>
                  <a:gd name="T4" fmla="*/ 29 w 458"/>
                  <a:gd name="T5" fmla="*/ 122 h 458"/>
                  <a:gd name="T6" fmla="*/ 55 w 458"/>
                  <a:gd name="T7" fmla="*/ 84 h 458"/>
                  <a:gd name="T8" fmla="*/ 84 w 458"/>
                  <a:gd name="T9" fmla="*/ 51 h 458"/>
                  <a:gd name="T10" fmla="*/ 121 w 458"/>
                  <a:gd name="T11" fmla="*/ 27 h 458"/>
                  <a:gd name="T12" fmla="*/ 161 w 458"/>
                  <a:gd name="T13" fmla="*/ 11 h 458"/>
                  <a:gd name="T14" fmla="*/ 205 w 458"/>
                  <a:gd name="T15" fmla="*/ 0 h 458"/>
                  <a:gd name="T16" fmla="*/ 253 w 458"/>
                  <a:gd name="T17" fmla="*/ 0 h 458"/>
                  <a:gd name="T18" fmla="*/ 297 w 458"/>
                  <a:gd name="T19" fmla="*/ 11 h 458"/>
                  <a:gd name="T20" fmla="*/ 341 w 458"/>
                  <a:gd name="T21" fmla="*/ 27 h 458"/>
                  <a:gd name="T22" fmla="*/ 372 w 458"/>
                  <a:gd name="T23" fmla="*/ 51 h 458"/>
                  <a:gd name="T24" fmla="*/ 405 w 458"/>
                  <a:gd name="T25" fmla="*/ 84 h 458"/>
                  <a:gd name="T26" fmla="*/ 431 w 458"/>
                  <a:gd name="T27" fmla="*/ 122 h 458"/>
                  <a:gd name="T28" fmla="*/ 447 w 458"/>
                  <a:gd name="T29" fmla="*/ 161 h 458"/>
                  <a:gd name="T30" fmla="*/ 458 w 458"/>
                  <a:gd name="T31" fmla="*/ 205 h 458"/>
                  <a:gd name="T32" fmla="*/ 458 w 458"/>
                  <a:gd name="T33" fmla="*/ 254 h 458"/>
                  <a:gd name="T34" fmla="*/ 447 w 458"/>
                  <a:gd name="T35" fmla="*/ 298 h 458"/>
                  <a:gd name="T36" fmla="*/ 431 w 458"/>
                  <a:gd name="T37" fmla="*/ 337 h 458"/>
                  <a:gd name="T38" fmla="*/ 405 w 458"/>
                  <a:gd name="T39" fmla="*/ 375 h 458"/>
                  <a:gd name="T40" fmla="*/ 372 w 458"/>
                  <a:gd name="T41" fmla="*/ 403 h 458"/>
                  <a:gd name="T42" fmla="*/ 341 w 458"/>
                  <a:gd name="T43" fmla="*/ 430 h 458"/>
                  <a:gd name="T44" fmla="*/ 297 w 458"/>
                  <a:gd name="T45" fmla="*/ 447 h 458"/>
                  <a:gd name="T46" fmla="*/ 253 w 458"/>
                  <a:gd name="T47" fmla="*/ 454 h 458"/>
                  <a:gd name="T48" fmla="*/ 205 w 458"/>
                  <a:gd name="T49" fmla="*/ 454 h 458"/>
                  <a:gd name="T50" fmla="*/ 161 w 458"/>
                  <a:gd name="T51" fmla="*/ 447 h 458"/>
                  <a:gd name="T52" fmla="*/ 121 w 458"/>
                  <a:gd name="T53" fmla="*/ 430 h 458"/>
                  <a:gd name="T54" fmla="*/ 84 w 458"/>
                  <a:gd name="T55" fmla="*/ 403 h 458"/>
                  <a:gd name="T56" fmla="*/ 55 w 458"/>
                  <a:gd name="T57" fmla="*/ 375 h 458"/>
                  <a:gd name="T58" fmla="*/ 29 w 458"/>
                  <a:gd name="T59" fmla="*/ 337 h 458"/>
                  <a:gd name="T60" fmla="*/ 11 w 458"/>
                  <a:gd name="T61" fmla="*/ 298 h 458"/>
                  <a:gd name="T62" fmla="*/ 4 w 458"/>
                  <a:gd name="T63" fmla="*/ 254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0" y="227"/>
                    </a:moveTo>
                    <a:lnTo>
                      <a:pt x="4" y="205"/>
                    </a:lnTo>
                    <a:lnTo>
                      <a:pt x="7" y="183"/>
                    </a:lnTo>
                    <a:lnTo>
                      <a:pt x="11" y="161"/>
                    </a:lnTo>
                    <a:lnTo>
                      <a:pt x="18" y="139"/>
                    </a:lnTo>
                    <a:lnTo>
                      <a:pt x="29" y="122"/>
                    </a:lnTo>
                    <a:lnTo>
                      <a:pt x="40" y="100"/>
                    </a:lnTo>
                    <a:lnTo>
                      <a:pt x="55" y="84"/>
                    </a:lnTo>
                    <a:lnTo>
                      <a:pt x="68" y="67"/>
                    </a:lnTo>
                    <a:lnTo>
                      <a:pt x="84" y="51"/>
                    </a:lnTo>
                    <a:lnTo>
                      <a:pt x="101" y="40"/>
                    </a:lnTo>
                    <a:lnTo>
                      <a:pt x="121" y="27"/>
                    </a:lnTo>
                    <a:lnTo>
                      <a:pt x="143" y="18"/>
                    </a:lnTo>
                    <a:lnTo>
                      <a:pt x="161" y="11"/>
                    </a:lnTo>
                    <a:lnTo>
                      <a:pt x="183" y="5"/>
                    </a:lnTo>
                    <a:lnTo>
                      <a:pt x="205" y="0"/>
                    </a:lnTo>
                    <a:lnTo>
                      <a:pt x="231" y="0"/>
                    </a:lnTo>
                    <a:lnTo>
                      <a:pt x="253" y="0"/>
                    </a:lnTo>
                    <a:lnTo>
                      <a:pt x="275" y="5"/>
                    </a:lnTo>
                    <a:lnTo>
                      <a:pt x="297" y="11"/>
                    </a:lnTo>
                    <a:lnTo>
                      <a:pt x="319" y="18"/>
                    </a:lnTo>
                    <a:lnTo>
                      <a:pt x="341" y="27"/>
                    </a:lnTo>
                    <a:lnTo>
                      <a:pt x="359" y="40"/>
                    </a:lnTo>
                    <a:lnTo>
                      <a:pt x="372" y="51"/>
                    </a:lnTo>
                    <a:lnTo>
                      <a:pt x="392" y="67"/>
                    </a:lnTo>
                    <a:lnTo>
                      <a:pt x="405" y="84"/>
                    </a:lnTo>
                    <a:lnTo>
                      <a:pt x="416" y="100"/>
                    </a:lnTo>
                    <a:lnTo>
                      <a:pt x="431" y="122"/>
                    </a:lnTo>
                    <a:lnTo>
                      <a:pt x="438" y="139"/>
                    </a:lnTo>
                    <a:lnTo>
                      <a:pt x="447" y="161"/>
                    </a:lnTo>
                    <a:lnTo>
                      <a:pt x="453" y="183"/>
                    </a:lnTo>
                    <a:lnTo>
                      <a:pt x="458" y="205"/>
                    </a:lnTo>
                    <a:lnTo>
                      <a:pt x="458" y="227"/>
                    </a:lnTo>
                    <a:lnTo>
                      <a:pt x="458" y="254"/>
                    </a:lnTo>
                    <a:lnTo>
                      <a:pt x="453" y="276"/>
                    </a:lnTo>
                    <a:lnTo>
                      <a:pt x="447" y="298"/>
                    </a:lnTo>
                    <a:lnTo>
                      <a:pt x="438" y="320"/>
                    </a:lnTo>
                    <a:lnTo>
                      <a:pt x="431" y="337"/>
                    </a:lnTo>
                    <a:lnTo>
                      <a:pt x="416" y="355"/>
                    </a:lnTo>
                    <a:lnTo>
                      <a:pt x="405" y="375"/>
                    </a:lnTo>
                    <a:lnTo>
                      <a:pt x="392" y="388"/>
                    </a:lnTo>
                    <a:lnTo>
                      <a:pt x="372" y="403"/>
                    </a:lnTo>
                    <a:lnTo>
                      <a:pt x="359" y="419"/>
                    </a:lnTo>
                    <a:lnTo>
                      <a:pt x="341" y="430"/>
                    </a:lnTo>
                    <a:lnTo>
                      <a:pt x="319" y="441"/>
                    </a:lnTo>
                    <a:lnTo>
                      <a:pt x="297" y="447"/>
                    </a:lnTo>
                    <a:lnTo>
                      <a:pt x="275" y="452"/>
                    </a:lnTo>
                    <a:lnTo>
                      <a:pt x="253" y="454"/>
                    </a:lnTo>
                    <a:lnTo>
                      <a:pt x="231" y="458"/>
                    </a:lnTo>
                    <a:lnTo>
                      <a:pt x="205" y="454"/>
                    </a:lnTo>
                    <a:lnTo>
                      <a:pt x="183" y="452"/>
                    </a:lnTo>
                    <a:lnTo>
                      <a:pt x="161" y="447"/>
                    </a:lnTo>
                    <a:lnTo>
                      <a:pt x="143" y="441"/>
                    </a:lnTo>
                    <a:lnTo>
                      <a:pt x="121" y="430"/>
                    </a:lnTo>
                    <a:lnTo>
                      <a:pt x="101" y="419"/>
                    </a:lnTo>
                    <a:lnTo>
                      <a:pt x="84" y="403"/>
                    </a:lnTo>
                    <a:lnTo>
                      <a:pt x="68" y="388"/>
                    </a:lnTo>
                    <a:lnTo>
                      <a:pt x="55" y="375"/>
                    </a:lnTo>
                    <a:lnTo>
                      <a:pt x="40" y="355"/>
                    </a:lnTo>
                    <a:lnTo>
                      <a:pt x="29" y="337"/>
                    </a:lnTo>
                    <a:lnTo>
                      <a:pt x="18" y="320"/>
                    </a:lnTo>
                    <a:lnTo>
                      <a:pt x="11" y="298"/>
                    </a:lnTo>
                    <a:lnTo>
                      <a:pt x="7" y="276"/>
                    </a:lnTo>
                    <a:lnTo>
                      <a:pt x="4" y="254"/>
                    </a:lnTo>
                    <a:lnTo>
                      <a:pt x="0" y="227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55"/>
              <p:cNvSpPr>
                <a:spLocks/>
              </p:cNvSpPr>
              <p:nvPr/>
            </p:nvSpPr>
            <p:spPr bwMode="auto">
              <a:xfrm>
                <a:off x="5873" y="535"/>
                <a:ext cx="457" cy="453"/>
              </a:xfrm>
              <a:custGeom>
                <a:avLst/>
                <a:gdLst>
                  <a:gd name="T0" fmla="*/ 253 w 457"/>
                  <a:gd name="T1" fmla="*/ 0 h 453"/>
                  <a:gd name="T2" fmla="*/ 297 w 457"/>
                  <a:gd name="T3" fmla="*/ 6 h 453"/>
                  <a:gd name="T4" fmla="*/ 336 w 457"/>
                  <a:gd name="T5" fmla="*/ 24 h 453"/>
                  <a:gd name="T6" fmla="*/ 374 w 457"/>
                  <a:gd name="T7" fmla="*/ 50 h 453"/>
                  <a:gd name="T8" fmla="*/ 407 w 457"/>
                  <a:gd name="T9" fmla="*/ 79 h 453"/>
                  <a:gd name="T10" fmla="*/ 433 w 457"/>
                  <a:gd name="T11" fmla="*/ 117 h 453"/>
                  <a:gd name="T12" fmla="*/ 446 w 457"/>
                  <a:gd name="T13" fmla="*/ 156 h 453"/>
                  <a:gd name="T14" fmla="*/ 457 w 457"/>
                  <a:gd name="T15" fmla="*/ 205 h 453"/>
                  <a:gd name="T16" fmla="*/ 457 w 457"/>
                  <a:gd name="T17" fmla="*/ 249 h 453"/>
                  <a:gd name="T18" fmla="*/ 446 w 457"/>
                  <a:gd name="T19" fmla="*/ 295 h 453"/>
                  <a:gd name="T20" fmla="*/ 433 w 457"/>
                  <a:gd name="T21" fmla="*/ 337 h 453"/>
                  <a:gd name="T22" fmla="*/ 407 w 457"/>
                  <a:gd name="T23" fmla="*/ 372 h 453"/>
                  <a:gd name="T24" fmla="*/ 374 w 457"/>
                  <a:gd name="T25" fmla="*/ 403 h 453"/>
                  <a:gd name="T26" fmla="*/ 336 w 457"/>
                  <a:gd name="T27" fmla="*/ 427 h 453"/>
                  <a:gd name="T28" fmla="*/ 297 w 457"/>
                  <a:gd name="T29" fmla="*/ 447 h 453"/>
                  <a:gd name="T30" fmla="*/ 253 w 457"/>
                  <a:gd name="T31" fmla="*/ 453 h 453"/>
                  <a:gd name="T32" fmla="*/ 204 w 457"/>
                  <a:gd name="T33" fmla="*/ 453 h 453"/>
                  <a:gd name="T34" fmla="*/ 162 w 457"/>
                  <a:gd name="T35" fmla="*/ 447 h 453"/>
                  <a:gd name="T36" fmla="*/ 121 w 457"/>
                  <a:gd name="T37" fmla="*/ 427 h 453"/>
                  <a:gd name="T38" fmla="*/ 85 w 457"/>
                  <a:gd name="T39" fmla="*/ 403 h 453"/>
                  <a:gd name="T40" fmla="*/ 55 w 457"/>
                  <a:gd name="T41" fmla="*/ 372 h 453"/>
                  <a:gd name="T42" fmla="*/ 30 w 457"/>
                  <a:gd name="T43" fmla="*/ 337 h 453"/>
                  <a:gd name="T44" fmla="*/ 11 w 457"/>
                  <a:gd name="T45" fmla="*/ 295 h 453"/>
                  <a:gd name="T46" fmla="*/ 4 w 457"/>
                  <a:gd name="T47" fmla="*/ 249 h 453"/>
                  <a:gd name="T48" fmla="*/ 4 w 457"/>
                  <a:gd name="T49" fmla="*/ 205 h 453"/>
                  <a:gd name="T50" fmla="*/ 11 w 457"/>
                  <a:gd name="T51" fmla="*/ 156 h 453"/>
                  <a:gd name="T52" fmla="*/ 30 w 457"/>
                  <a:gd name="T53" fmla="*/ 117 h 453"/>
                  <a:gd name="T54" fmla="*/ 55 w 457"/>
                  <a:gd name="T55" fmla="*/ 79 h 453"/>
                  <a:gd name="T56" fmla="*/ 85 w 457"/>
                  <a:gd name="T57" fmla="*/ 50 h 453"/>
                  <a:gd name="T58" fmla="*/ 121 w 457"/>
                  <a:gd name="T59" fmla="*/ 24 h 453"/>
                  <a:gd name="T60" fmla="*/ 162 w 457"/>
                  <a:gd name="T61" fmla="*/ 6 h 453"/>
                  <a:gd name="T62" fmla="*/ 204 w 457"/>
                  <a:gd name="T63" fmla="*/ 0 h 4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7"/>
                  <a:gd name="T97" fmla="*/ 0 h 453"/>
                  <a:gd name="T98" fmla="*/ 457 w 457"/>
                  <a:gd name="T99" fmla="*/ 453 h 4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7" h="453">
                    <a:moveTo>
                      <a:pt x="231" y="0"/>
                    </a:moveTo>
                    <a:lnTo>
                      <a:pt x="253" y="0"/>
                    </a:lnTo>
                    <a:lnTo>
                      <a:pt x="275" y="2"/>
                    </a:lnTo>
                    <a:lnTo>
                      <a:pt x="297" y="6"/>
                    </a:lnTo>
                    <a:lnTo>
                      <a:pt x="319" y="17"/>
                    </a:lnTo>
                    <a:lnTo>
                      <a:pt x="336" y="24"/>
                    </a:lnTo>
                    <a:lnTo>
                      <a:pt x="358" y="35"/>
                    </a:lnTo>
                    <a:lnTo>
                      <a:pt x="374" y="50"/>
                    </a:lnTo>
                    <a:lnTo>
                      <a:pt x="391" y="66"/>
                    </a:lnTo>
                    <a:lnTo>
                      <a:pt x="407" y="79"/>
                    </a:lnTo>
                    <a:lnTo>
                      <a:pt x="418" y="99"/>
                    </a:lnTo>
                    <a:lnTo>
                      <a:pt x="433" y="117"/>
                    </a:lnTo>
                    <a:lnTo>
                      <a:pt x="440" y="139"/>
                    </a:lnTo>
                    <a:lnTo>
                      <a:pt x="446" y="156"/>
                    </a:lnTo>
                    <a:lnTo>
                      <a:pt x="455" y="178"/>
                    </a:lnTo>
                    <a:lnTo>
                      <a:pt x="457" y="205"/>
                    </a:lnTo>
                    <a:lnTo>
                      <a:pt x="457" y="227"/>
                    </a:lnTo>
                    <a:lnTo>
                      <a:pt x="457" y="249"/>
                    </a:lnTo>
                    <a:lnTo>
                      <a:pt x="455" y="275"/>
                    </a:lnTo>
                    <a:lnTo>
                      <a:pt x="446" y="295"/>
                    </a:lnTo>
                    <a:lnTo>
                      <a:pt x="440" y="315"/>
                    </a:lnTo>
                    <a:lnTo>
                      <a:pt x="433" y="337"/>
                    </a:lnTo>
                    <a:lnTo>
                      <a:pt x="418" y="354"/>
                    </a:lnTo>
                    <a:lnTo>
                      <a:pt x="407" y="372"/>
                    </a:lnTo>
                    <a:lnTo>
                      <a:pt x="391" y="387"/>
                    </a:lnTo>
                    <a:lnTo>
                      <a:pt x="374" y="403"/>
                    </a:lnTo>
                    <a:lnTo>
                      <a:pt x="358" y="416"/>
                    </a:lnTo>
                    <a:lnTo>
                      <a:pt x="336" y="427"/>
                    </a:lnTo>
                    <a:lnTo>
                      <a:pt x="319" y="436"/>
                    </a:lnTo>
                    <a:lnTo>
                      <a:pt x="297" y="447"/>
                    </a:lnTo>
                    <a:lnTo>
                      <a:pt x="275" y="449"/>
                    </a:lnTo>
                    <a:lnTo>
                      <a:pt x="253" y="453"/>
                    </a:lnTo>
                    <a:lnTo>
                      <a:pt x="231" y="453"/>
                    </a:lnTo>
                    <a:lnTo>
                      <a:pt x="204" y="453"/>
                    </a:lnTo>
                    <a:lnTo>
                      <a:pt x="184" y="449"/>
                    </a:lnTo>
                    <a:lnTo>
                      <a:pt x="162" y="447"/>
                    </a:lnTo>
                    <a:lnTo>
                      <a:pt x="140" y="436"/>
                    </a:lnTo>
                    <a:lnTo>
                      <a:pt x="121" y="427"/>
                    </a:lnTo>
                    <a:lnTo>
                      <a:pt x="103" y="416"/>
                    </a:lnTo>
                    <a:lnTo>
                      <a:pt x="85" y="403"/>
                    </a:lnTo>
                    <a:lnTo>
                      <a:pt x="70" y="387"/>
                    </a:lnTo>
                    <a:lnTo>
                      <a:pt x="55" y="372"/>
                    </a:lnTo>
                    <a:lnTo>
                      <a:pt x="41" y="354"/>
                    </a:lnTo>
                    <a:lnTo>
                      <a:pt x="30" y="337"/>
                    </a:lnTo>
                    <a:lnTo>
                      <a:pt x="19" y="315"/>
                    </a:lnTo>
                    <a:lnTo>
                      <a:pt x="11" y="295"/>
                    </a:lnTo>
                    <a:lnTo>
                      <a:pt x="8" y="275"/>
                    </a:lnTo>
                    <a:lnTo>
                      <a:pt x="4" y="249"/>
                    </a:lnTo>
                    <a:lnTo>
                      <a:pt x="0" y="227"/>
                    </a:lnTo>
                    <a:lnTo>
                      <a:pt x="4" y="205"/>
                    </a:lnTo>
                    <a:lnTo>
                      <a:pt x="8" y="178"/>
                    </a:lnTo>
                    <a:lnTo>
                      <a:pt x="11" y="156"/>
                    </a:lnTo>
                    <a:lnTo>
                      <a:pt x="19" y="139"/>
                    </a:lnTo>
                    <a:lnTo>
                      <a:pt x="30" y="117"/>
                    </a:lnTo>
                    <a:lnTo>
                      <a:pt x="41" y="99"/>
                    </a:lnTo>
                    <a:lnTo>
                      <a:pt x="55" y="79"/>
                    </a:lnTo>
                    <a:lnTo>
                      <a:pt x="70" y="66"/>
                    </a:lnTo>
                    <a:lnTo>
                      <a:pt x="85" y="50"/>
                    </a:lnTo>
                    <a:lnTo>
                      <a:pt x="103" y="35"/>
                    </a:lnTo>
                    <a:lnTo>
                      <a:pt x="121" y="24"/>
                    </a:lnTo>
                    <a:lnTo>
                      <a:pt x="140" y="17"/>
                    </a:lnTo>
                    <a:lnTo>
                      <a:pt x="162" y="6"/>
                    </a:lnTo>
                    <a:lnTo>
                      <a:pt x="184" y="2"/>
                    </a:lnTo>
                    <a:lnTo>
                      <a:pt x="204" y="0"/>
                    </a:lnTo>
                    <a:lnTo>
                      <a:pt x="231" y="0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56"/>
              <p:cNvSpPr>
                <a:spLocks/>
              </p:cNvSpPr>
              <p:nvPr/>
            </p:nvSpPr>
            <p:spPr bwMode="auto">
              <a:xfrm>
                <a:off x="7566" y="3121"/>
                <a:ext cx="458" cy="458"/>
              </a:xfrm>
              <a:custGeom>
                <a:avLst/>
                <a:gdLst>
                  <a:gd name="T0" fmla="*/ 0 w 458"/>
                  <a:gd name="T1" fmla="*/ 207 h 458"/>
                  <a:gd name="T2" fmla="*/ 11 w 458"/>
                  <a:gd name="T3" fmla="*/ 163 h 458"/>
                  <a:gd name="T4" fmla="*/ 27 w 458"/>
                  <a:gd name="T5" fmla="*/ 121 h 458"/>
                  <a:gd name="T6" fmla="*/ 53 w 458"/>
                  <a:gd name="T7" fmla="*/ 86 h 458"/>
                  <a:gd name="T8" fmla="*/ 84 w 458"/>
                  <a:gd name="T9" fmla="*/ 55 h 458"/>
                  <a:gd name="T10" fmla="*/ 121 w 458"/>
                  <a:gd name="T11" fmla="*/ 31 h 458"/>
                  <a:gd name="T12" fmla="*/ 161 w 458"/>
                  <a:gd name="T13" fmla="*/ 11 h 458"/>
                  <a:gd name="T14" fmla="*/ 205 w 458"/>
                  <a:gd name="T15" fmla="*/ 4 h 458"/>
                  <a:gd name="T16" fmla="*/ 253 w 458"/>
                  <a:gd name="T17" fmla="*/ 4 h 458"/>
                  <a:gd name="T18" fmla="*/ 297 w 458"/>
                  <a:gd name="T19" fmla="*/ 11 h 458"/>
                  <a:gd name="T20" fmla="*/ 337 w 458"/>
                  <a:gd name="T21" fmla="*/ 31 h 458"/>
                  <a:gd name="T22" fmla="*/ 374 w 458"/>
                  <a:gd name="T23" fmla="*/ 55 h 458"/>
                  <a:gd name="T24" fmla="*/ 403 w 458"/>
                  <a:gd name="T25" fmla="*/ 86 h 458"/>
                  <a:gd name="T26" fmla="*/ 429 w 458"/>
                  <a:gd name="T27" fmla="*/ 121 h 458"/>
                  <a:gd name="T28" fmla="*/ 447 w 458"/>
                  <a:gd name="T29" fmla="*/ 163 h 458"/>
                  <a:gd name="T30" fmla="*/ 453 w 458"/>
                  <a:gd name="T31" fmla="*/ 207 h 458"/>
                  <a:gd name="T32" fmla="*/ 453 w 458"/>
                  <a:gd name="T33" fmla="*/ 253 h 458"/>
                  <a:gd name="T34" fmla="*/ 447 w 458"/>
                  <a:gd name="T35" fmla="*/ 297 h 458"/>
                  <a:gd name="T36" fmla="*/ 429 w 458"/>
                  <a:gd name="T37" fmla="*/ 337 h 458"/>
                  <a:gd name="T38" fmla="*/ 403 w 458"/>
                  <a:gd name="T39" fmla="*/ 374 h 458"/>
                  <a:gd name="T40" fmla="*/ 374 w 458"/>
                  <a:gd name="T41" fmla="*/ 407 h 458"/>
                  <a:gd name="T42" fmla="*/ 337 w 458"/>
                  <a:gd name="T43" fmla="*/ 434 h 458"/>
                  <a:gd name="T44" fmla="*/ 297 w 458"/>
                  <a:gd name="T45" fmla="*/ 447 h 458"/>
                  <a:gd name="T46" fmla="*/ 253 w 458"/>
                  <a:gd name="T47" fmla="*/ 458 h 458"/>
                  <a:gd name="T48" fmla="*/ 205 w 458"/>
                  <a:gd name="T49" fmla="*/ 458 h 458"/>
                  <a:gd name="T50" fmla="*/ 161 w 458"/>
                  <a:gd name="T51" fmla="*/ 447 h 458"/>
                  <a:gd name="T52" fmla="*/ 121 w 458"/>
                  <a:gd name="T53" fmla="*/ 434 h 458"/>
                  <a:gd name="T54" fmla="*/ 84 w 458"/>
                  <a:gd name="T55" fmla="*/ 407 h 458"/>
                  <a:gd name="T56" fmla="*/ 53 w 458"/>
                  <a:gd name="T57" fmla="*/ 374 h 458"/>
                  <a:gd name="T58" fmla="*/ 27 w 458"/>
                  <a:gd name="T59" fmla="*/ 337 h 458"/>
                  <a:gd name="T60" fmla="*/ 11 w 458"/>
                  <a:gd name="T61" fmla="*/ 297 h 458"/>
                  <a:gd name="T62" fmla="*/ 0 w 458"/>
                  <a:gd name="T63" fmla="*/ 253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458"/>
                  <a:gd name="T98" fmla="*/ 458 w 458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458">
                    <a:moveTo>
                      <a:pt x="0" y="231"/>
                    </a:moveTo>
                    <a:lnTo>
                      <a:pt x="0" y="207"/>
                    </a:lnTo>
                    <a:lnTo>
                      <a:pt x="5" y="185"/>
                    </a:lnTo>
                    <a:lnTo>
                      <a:pt x="11" y="163"/>
                    </a:lnTo>
                    <a:lnTo>
                      <a:pt x="20" y="143"/>
                    </a:lnTo>
                    <a:lnTo>
                      <a:pt x="27" y="121"/>
                    </a:lnTo>
                    <a:lnTo>
                      <a:pt x="42" y="104"/>
                    </a:lnTo>
                    <a:lnTo>
                      <a:pt x="53" y="86"/>
                    </a:lnTo>
                    <a:lnTo>
                      <a:pt x="66" y="70"/>
                    </a:lnTo>
                    <a:lnTo>
                      <a:pt x="84" y="55"/>
                    </a:lnTo>
                    <a:lnTo>
                      <a:pt x="99" y="42"/>
                    </a:lnTo>
                    <a:lnTo>
                      <a:pt x="121" y="31"/>
                    </a:lnTo>
                    <a:lnTo>
                      <a:pt x="139" y="20"/>
                    </a:lnTo>
                    <a:lnTo>
                      <a:pt x="161" y="11"/>
                    </a:lnTo>
                    <a:lnTo>
                      <a:pt x="183" y="9"/>
                    </a:lnTo>
                    <a:lnTo>
                      <a:pt x="205" y="4"/>
                    </a:lnTo>
                    <a:lnTo>
                      <a:pt x="227" y="0"/>
                    </a:lnTo>
                    <a:lnTo>
                      <a:pt x="253" y="4"/>
                    </a:lnTo>
                    <a:lnTo>
                      <a:pt x="275" y="9"/>
                    </a:lnTo>
                    <a:lnTo>
                      <a:pt x="297" y="11"/>
                    </a:lnTo>
                    <a:lnTo>
                      <a:pt x="319" y="20"/>
                    </a:lnTo>
                    <a:lnTo>
                      <a:pt x="337" y="31"/>
                    </a:lnTo>
                    <a:lnTo>
                      <a:pt x="357" y="42"/>
                    </a:lnTo>
                    <a:lnTo>
                      <a:pt x="374" y="55"/>
                    </a:lnTo>
                    <a:lnTo>
                      <a:pt x="387" y="70"/>
                    </a:lnTo>
                    <a:lnTo>
                      <a:pt x="403" y="86"/>
                    </a:lnTo>
                    <a:lnTo>
                      <a:pt x="418" y="104"/>
                    </a:lnTo>
                    <a:lnTo>
                      <a:pt x="429" y="121"/>
                    </a:lnTo>
                    <a:lnTo>
                      <a:pt x="440" y="143"/>
                    </a:lnTo>
                    <a:lnTo>
                      <a:pt x="447" y="163"/>
                    </a:lnTo>
                    <a:lnTo>
                      <a:pt x="451" y="185"/>
                    </a:lnTo>
                    <a:lnTo>
                      <a:pt x="453" y="207"/>
                    </a:lnTo>
                    <a:lnTo>
                      <a:pt x="458" y="231"/>
                    </a:lnTo>
                    <a:lnTo>
                      <a:pt x="453" y="253"/>
                    </a:lnTo>
                    <a:lnTo>
                      <a:pt x="451" y="275"/>
                    </a:lnTo>
                    <a:lnTo>
                      <a:pt x="447" y="297"/>
                    </a:lnTo>
                    <a:lnTo>
                      <a:pt x="440" y="319"/>
                    </a:lnTo>
                    <a:lnTo>
                      <a:pt x="429" y="337"/>
                    </a:lnTo>
                    <a:lnTo>
                      <a:pt x="418" y="359"/>
                    </a:lnTo>
                    <a:lnTo>
                      <a:pt x="403" y="374"/>
                    </a:lnTo>
                    <a:lnTo>
                      <a:pt x="387" y="392"/>
                    </a:lnTo>
                    <a:lnTo>
                      <a:pt x="374" y="407"/>
                    </a:lnTo>
                    <a:lnTo>
                      <a:pt x="357" y="418"/>
                    </a:lnTo>
                    <a:lnTo>
                      <a:pt x="337" y="434"/>
                    </a:lnTo>
                    <a:lnTo>
                      <a:pt x="319" y="440"/>
                    </a:lnTo>
                    <a:lnTo>
                      <a:pt x="297" y="447"/>
                    </a:lnTo>
                    <a:lnTo>
                      <a:pt x="275" y="456"/>
                    </a:lnTo>
                    <a:lnTo>
                      <a:pt x="253" y="458"/>
                    </a:lnTo>
                    <a:lnTo>
                      <a:pt x="227" y="458"/>
                    </a:lnTo>
                    <a:lnTo>
                      <a:pt x="205" y="458"/>
                    </a:lnTo>
                    <a:lnTo>
                      <a:pt x="183" y="456"/>
                    </a:lnTo>
                    <a:lnTo>
                      <a:pt x="161" y="447"/>
                    </a:lnTo>
                    <a:lnTo>
                      <a:pt x="139" y="440"/>
                    </a:lnTo>
                    <a:lnTo>
                      <a:pt x="121" y="434"/>
                    </a:lnTo>
                    <a:lnTo>
                      <a:pt x="99" y="418"/>
                    </a:lnTo>
                    <a:lnTo>
                      <a:pt x="84" y="407"/>
                    </a:lnTo>
                    <a:lnTo>
                      <a:pt x="66" y="392"/>
                    </a:lnTo>
                    <a:lnTo>
                      <a:pt x="53" y="374"/>
                    </a:lnTo>
                    <a:lnTo>
                      <a:pt x="42" y="359"/>
                    </a:lnTo>
                    <a:lnTo>
                      <a:pt x="27" y="337"/>
                    </a:lnTo>
                    <a:lnTo>
                      <a:pt x="20" y="319"/>
                    </a:lnTo>
                    <a:lnTo>
                      <a:pt x="11" y="297"/>
                    </a:lnTo>
                    <a:lnTo>
                      <a:pt x="5" y="275"/>
                    </a:lnTo>
                    <a:lnTo>
                      <a:pt x="0" y="253"/>
                    </a:lnTo>
                    <a:lnTo>
                      <a:pt x="0" y="231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57"/>
              <p:cNvSpPr>
                <a:spLocks/>
              </p:cNvSpPr>
              <p:nvPr/>
            </p:nvSpPr>
            <p:spPr bwMode="auto">
              <a:xfrm>
                <a:off x="5815" y="2789"/>
                <a:ext cx="454" cy="458"/>
              </a:xfrm>
              <a:custGeom>
                <a:avLst/>
                <a:gdLst>
                  <a:gd name="T0" fmla="*/ 0 w 454"/>
                  <a:gd name="T1" fmla="*/ 204 h 458"/>
                  <a:gd name="T2" fmla="*/ 7 w 454"/>
                  <a:gd name="T3" fmla="*/ 160 h 458"/>
                  <a:gd name="T4" fmla="*/ 25 w 454"/>
                  <a:gd name="T5" fmla="*/ 121 h 458"/>
                  <a:gd name="T6" fmla="*/ 51 w 454"/>
                  <a:gd name="T7" fmla="*/ 83 h 458"/>
                  <a:gd name="T8" fmla="*/ 80 w 454"/>
                  <a:gd name="T9" fmla="*/ 55 h 458"/>
                  <a:gd name="T10" fmla="*/ 117 w 454"/>
                  <a:gd name="T11" fmla="*/ 28 h 458"/>
                  <a:gd name="T12" fmla="*/ 157 w 454"/>
                  <a:gd name="T13" fmla="*/ 11 h 458"/>
                  <a:gd name="T14" fmla="*/ 205 w 454"/>
                  <a:gd name="T15" fmla="*/ 4 h 458"/>
                  <a:gd name="T16" fmla="*/ 249 w 454"/>
                  <a:gd name="T17" fmla="*/ 4 h 458"/>
                  <a:gd name="T18" fmla="*/ 295 w 454"/>
                  <a:gd name="T19" fmla="*/ 11 h 458"/>
                  <a:gd name="T20" fmla="*/ 337 w 454"/>
                  <a:gd name="T21" fmla="*/ 28 h 458"/>
                  <a:gd name="T22" fmla="*/ 372 w 454"/>
                  <a:gd name="T23" fmla="*/ 55 h 458"/>
                  <a:gd name="T24" fmla="*/ 403 w 454"/>
                  <a:gd name="T25" fmla="*/ 83 h 458"/>
                  <a:gd name="T26" fmla="*/ 427 w 454"/>
                  <a:gd name="T27" fmla="*/ 121 h 458"/>
                  <a:gd name="T28" fmla="*/ 447 w 454"/>
                  <a:gd name="T29" fmla="*/ 160 h 458"/>
                  <a:gd name="T30" fmla="*/ 454 w 454"/>
                  <a:gd name="T31" fmla="*/ 204 h 458"/>
                  <a:gd name="T32" fmla="*/ 454 w 454"/>
                  <a:gd name="T33" fmla="*/ 253 h 458"/>
                  <a:gd name="T34" fmla="*/ 447 w 454"/>
                  <a:gd name="T35" fmla="*/ 297 h 458"/>
                  <a:gd name="T36" fmla="*/ 427 w 454"/>
                  <a:gd name="T37" fmla="*/ 336 h 458"/>
                  <a:gd name="T38" fmla="*/ 403 w 454"/>
                  <a:gd name="T39" fmla="*/ 374 h 458"/>
                  <a:gd name="T40" fmla="*/ 372 w 454"/>
                  <a:gd name="T41" fmla="*/ 407 h 458"/>
                  <a:gd name="T42" fmla="*/ 337 w 454"/>
                  <a:gd name="T43" fmla="*/ 431 h 458"/>
                  <a:gd name="T44" fmla="*/ 295 w 454"/>
                  <a:gd name="T45" fmla="*/ 447 h 458"/>
                  <a:gd name="T46" fmla="*/ 249 w 454"/>
                  <a:gd name="T47" fmla="*/ 458 h 458"/>
                  <a:gd name="T48" fmla="*/ 205 w 454"/>
                  <a:gd name="T49" fmla="*/ 458 h 458"/>
                  <a:gd name="T50" fmla="*/ 157 w 454"/>
                  <a:gd name="T51" fmla="*/ 447 h 458"/>
                  <a:gd name="T52" fmla="*/ 117 w 454"/>
                  <a:gd name="T53" fmla="*/ 431 h 458"/>
                  <a:gd name="T54" fmla="*/ 80 w 454"/>
                  <a:gd name="T55" fmla="*/ 407 h 458"/>
                  <a:gd name="T56" fmla="*/ 51 w 454"/>
                  <a:gd name="T57" fmla="*/ 374 h 458"/>
                  <a:gd name="T58" fmla="*/ 25 w 454"/>
                  <a:gd name="T59" fmla="*/ 336 h 458"/>
                  <a:gd name="T60" fmla="*/ 7 w 454"/>
                  <a:gd name="T61" fmla="*/ 297 h 458"/>
                  <a:gd name="T62" fmla="*/ 0 w 454"/>
                  <a:gd name="T63" fmla="*/ 253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4"/>
                  <a:gd name="T97" fmla="*/ 0 h 458"/>
                  <a:gd name="T98" fmla="*/ 454 w 454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4" h="458">
                    <a:moveTo>
                      <a:pt x="0" y="231"/>
                    </a:moveTo>
                    <a:lnTo>
                      <a:pt x="0" y="204"/>
                    </a:lnTo>
                    <a:lnTo>
                      <a:pt x="3" y="182"/>
                    </a:lnTo>
                    <a:lnTo>
                      <a:pt x="7" y="160"/>
                    </a:lnTo>
                    <a:lnTo>
                      <a:pt x="18" y="138"/>
                    </a:lnTo>
                    <a:lnTo>
                      <a:pt x="25" y="121"/>
                    </a:lnTo>
                    <a:lnTo>
                      <a:pt x="36" y="103"/>
                    </a:lnTo>
                    <a:lnTo>
                      <a:pt x="51" y="83"/>
                    </a:lnTo>
                    <a:lnTo>
                      <a:pt x="66" y="70"/>
                    </a:lnTo>
                    <a:lnTo>
                      <a:pt x="80" y="55"/>
                    </a:lnTo>
                    <a:lnTo>
                      <a:pt x="99" y="39"/>
                    </a:lnTo>
                    <a:lnTo>
                      <a:pt x="117" y="28"/>
                    </a:lnTo>
                    <a:lnTo>
                      <a:pt x="139" y="17"/>
                    </a:lnTo>
                    <a:lnTo>
                      <a:pt x="157" y="11"/>
                    </a:lnTo>
                    <a:lnTo>
                      <a:pt x="179" y="6"/>
                    </a:lnTo>
                    <a:lnTo>
                      <a:pt x="205" y="4"/>
                    </a:lnTo>
                    <a:lnTo>
                      <a:pt x="227" y="0"/>
                    </a:lnTo>
                    <a:lnTo>
                      <a:pt x="249" y="4"/>
                    </a:lnTo>
                    <a:lnTo>
                      <a:pt x="273" y="6"/>
                    </a:lnTo>
                    <a:lnTo>
                      <a:pt x="295" y="11"/>
                    </a:lnTo>
                    <a:lnTo>
                      <a:pt x="315" y="17"/>
                    </a:lnTo>
                    <a:lnTo>
                      <a:pt x="337" y="28"/>
                    </a:lnTo>
                    <a:lnTo>
                      <a:pt x="355" y="39"/>
                    </a:lnTo>
                    <a:lnTo>
                      <a:pt x="372" y="55"/>
                    </a:lnTo>
                    <a:lnTo>
                      <a:pt x="388" y="70"/>
                    </a:lnTo>
                    <a:lnTo>
                      <a:pt x="403" y="83"/>
                    </a:lnTo>
                    <a:lnTo>
                      <a:pt x="416" y="103"/>
                    </a:lnTo>
                    <a:lnTo>
                      <a:pt x="427" y="121"/>
                    </a:lnTo>
                    <a:lnTo>
                      <a:pt x="436" y="138"/>
                    </a:lnTo>
                    <a:lnTo>
                      <a:pt x="447" y="160"/>
                    </a:lnTo>
                    <a:lnTo>
                      <a:pt x="449" y="182"/>
                    </a:lnTo>
                    <a:lnTo>
                      <a:pt x="454" y="204"/>
                    </a:lnTo>
                    <a:lnTo>
                      <a:pt x="454" y="231"/>
                    </a:lnTo>
                    <a:lnTo>
                      <a:pt x="454" y="253"/>
                    </a:lnTo>
                    <a:lnTo>
                      <a:pt x="449" y="275"/>
                    </a:lnTo>
                    <a:lnTo>
                      <a:pt x="447" y="297"/>
                    </a:lnTo>
                    <a:lnTo>
                      <a:pt x="436" y="319"/>
                    </a:lnTo>
                    <a:lnTo>
                      <a:pt x="427" y="336"/>
                    </a:lnTo>
                    <a:lnTo>
                      <a:pt x="416" y="358"/>
                    </a:lnTo>
                    <a:lnTo>
                      <a:pt x="403" y="374"/>
                    </a:lnTo>
                    <a:lnTo>
                      <a:pt x="388" y="391"/>
                    </a:lnTo>
                    <a:lnTo>
                      <a:pt x="372" y="407"/>
                    </a:lnTo>
                    <a:lnTo>
                      <a:pt x="355" y="418"/>
                    </a:lnTo>
                    <a:lnTo>
                      <a:pt x="337" y="431"/>
                    </a:lnTo>
                    <a:lnTo>
                      <a:pt x="315" y="440"/>
                    </a:lnTo>
                    <a:lnTo>
                      <a:pt x="295" y="447"/>
                    </a:lnTo>
                    <a:lnTo>
                      <a:pt x="273" y="453"/>
                    </a:lnTo>
                    <a:lnTo>
                      <a:pt x="249" y="458"/>
                    </a:lnTo>
                    <a:lnTo>
                      <a:pt x="227" y="458"/>
                    </a:lnTo>
                    <a:lnTo>
                      <a:pt x="205" y="458"/>
                    </a:lnTo>
                    <a:lnTo>
                      <a:pt x="179" y="453"/>
                    </a:lnTo>
                    <a:lnTo>
                      <a:pt x="157" y="447"/>
                    </a:lnTo>
                    <a:lnTo>
                      <a:pt x="139" y="440"/>
                    </a:lnTo>
                    <a:lnTo>
                      <a:pt x="117" y="431"/>
                    </a:lnTo>
                    <a:lnTo>
                      <a:pt x="99" y="418"/>
                    </a:lnTo>
                    <a:lnTo>
                      <a:pt x="80" y="407"/>
                    </a:lnTo>
                    <a:lnTo>
                      <a:pt x="66" y="391"/>
                    </a:lnTo>
                    <a:lnTo>
                      <a:pt x="51" y="374"/>
                    </a:lnTo>
                    <a:lnTo>
                      <a:pt x="36" y="358"/>
                    </a:lnTo>
                    <a:lnTo>
                      <a:pt x="25" y="336"/>
                    </a:lnTo>
                    <a:lnTo>
                      <a:pt x="18" y="319"/>
                    </a:lnTo>
                    <a:lnTo>
                      <a:pt x="7" y="297"/>
                    </a:lnTo>
                    <a:lnTo>
                      <a:pt x="3" y="275"/>
                    </a:lnTo>
                    <a:lnTo>
                      <a:pt x="0" y="253"/>
                    </a:lnTo>
                    <a:lnTo>
                      <a:pt x="0" y="231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58"/>
              <p:cNvSpPr>
                <a:spLocks/>
              </p:cNvSpPr>
              <p:nvPr/>
            </p:nvSpPr>
            <p:spPr bwMode="auto">
              <a:xfrm>
                <a:off x="6664" y="3273"/>
                <a:ext cx="456" cy="458"/>
              </a:xfrm>
              <a:custGeom>
                <a:avLst/>
                <a:gdLst>
                  <a:gd name="T0" fmla="*/ 0 w 456"/>
                  <a:gd name="T1" fmla="*/ 205 h 458"/>
                  <a:gd name="T2" fmla="*/ 11 w 456"/>
                  <a:gd name="T3" fmla="*/ 161 h 458"/>
                  <a:gd name="T4" fmla="*/ 29 w 456"/>
                  <a:gd name="T5" fmla="*/ 121 h 458"/>
                  <a:gd name="T6" fmla="*/ 51 w 456"/>
                  <a:gd name="T7" fmla="*/ 84 h 458"/>
                  <a:gd name="T8" fmla="*/ 84 w 456"/>
                  <a:gd name="T9" fmla="*/ 51 h 458"/>
                  <a:gd name="T10" fmla="*/ 119 w 456"/>
                  <a:gd name="T11" fmla="*/ 29 h 458"/>
                  <a:gd name="T12" fmla="*/ 161 w 456"/>
                  <a:gd name="T13" fmla="*/ 11 h 458"/>
                  <a:gd name="T14" fmla="*/ 205 w 456"/>
                  <a:gd name="T15" fmla="*/ 2 h 458"/>
                  <a:gd name="T16" fmla="*/ 251 w 456"/>
                  <a:gd name="T17" fmla="*/ 2 h 458"/>
                  <a:gd name="T18" fmla="*/ 295 w 456"/>
                  <a:gd name="T19" fmla="*/ 11 h 458"/>
                  <a:gd name="T20" fmla="*/ 337 w 456"/>
                  <a:gd name="T21" fmla="*/ 29 h 458"/>
                  <a:gd name="T22" fmla="*/ 372 w 456"/>
                  <a:gd name="T23" fmla="*/ 51 h 458"/>
                  <a:gd name="T24" fmla="*/ 401 w 456"/>
                  <a:gd name="T25" fmla="*/ 84 h 458"/>
                  <a:gd name="T26" fmla="*/ 427 w 456"/>
                  <a:gd name="T27" fmla="*/ 121 h 458"/>
                  <a:gd name="T28" fmla="*/ 445 w 456"/>
                  <a:gd name="T29" fmla="*/ 161 h 458"/>
                  <a:gd name="T30" fmla="*/ 454 w 456"/>
                  <a:gd name="T31" fmla="*/ 205 h 458"/>
                  <a:gd name="T32" fmla="*/ 454 w 456"/>
                  <a:gd name="T33" fmla="*/ 251 h 458"/>
                  <a:gd name="T34" fmla="*/ 445 w 456"/>
                  <a:gd name="T35" fmla="*/ 295 h 458"/>
                  <a:gd name="T36" fmla="*/ 427 w 456"/>
                  <a:gd name="T37" fmla="*/ 337 h 458"/>
                  <a:gd name="T38" fmla="*/ 401 w 456"/>
                  <a:gd name="T39" fmla="*/ 372 h 458"/>
                  <a:gd name="T40" fmla="*/ 372 w 456"/>
                  <a:gd name="T41" fmla="*/ 405 h 458"/>
                  <a:gd name="T42" fmla="*/ 337 w 456"/>
                  <a:gd name="T43" fmla="*/ 427 h 458"/>
                  <a:gd name="T44" fmla="*/ 295 w 456"/>
                  <a:gd name="T45" fmla="*/ 447 h 458"/>
                  <a:gd name="T46" fmla="*/ 251 w 456"/>
                  <a:gd name="T47" fmla="*/ 458 h 458"/>
                  <a:gd name="T48" fmla="*/ 205 w 456"/>
                  <a:gd name="T49" fmla="*/ 458 h 458"/>
                  <a:gd name="T50" fmla="*/ 161 w 456"/>
                  <a:gd name="T51" fmla="*/ 447 h 458"/>
                  <a:gd name="T52" fmla="*/ 119 w 456"/>
                  <a:gd name="T53" fmla="*/ 427 h 458"/>
                  <a:gd name="T54" fmla="*/ 84 w 456"/>
                  <a:gd name="T55" fmla="*/ 405 h 458"/>
                  <a:gd name="T56" fmla="*/ 51 w 456"/>
                  <a:gd name="T57" fmla="*/ 372 h 458"/>
                  <a:gd name="T58" fmla="*/ 29 w 456"/>
                  <a:gd name="T59" fmla="*/ 337 h 458"/>
                  <a:gd name="T60" fmla="*/ 11 w 456"/>
                  <a:gd name="T61" fmla="*/ 295 h 458"/>
                  <a:gd name="T62" fmla="*/ 0 w 456"/>
                  <a:gd name="T63" fmla="*/ 251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6"/>
                  <a:gd name="T97" fmla="*/ 0 h 458"/>
                  <a:gd name="T98" fmla="*/ 456 w 456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6" h="458">
                    <a:moveTo>
                      <a:pt x="0" y="229"/>
                    </a:moveTo>
                    <a:lnTo>
                      <a:pt x="0" y="205"/>
                    </a:lnTo>
                    <a:lnTo>
                      <a:pt x="3" y="183"/>
                    </a:lnTo>
                    <a:lnTo>
                      <a:pt x="11" y="161"/>
                    </a:lnTo>
                    <a:lnTo>
                      <a:pt x="18" y="139"/>
                    </a:lnTo>
                    <a:lnTo>
                      <a:pt x="29" y="121"/>
                    </a:lnTo>
                    <a:lnTo>
                      <a:pt x="40" y="101"/>
                    </a:lnTo>
                    <a:lnTo>
                      <a:pt x="51" y="84"/>
                    </a:lnTo>
                    <a:lnTo>
                      <a:pt x="64" y="68"/>
                    </a:lnTo>
                    <a:lnTo>
                      <a:pt x="84" y="51"/>
                    </a:lnTo>
                    <a:lnTo>
                      <a:pt x="102" y="40"/>
                    </a:lnTo>
                    <a:lnTo>
                      <a:pt x="119" y="29"/>
                    </a:lnTo>
                    <a:lnTo>
                      <a:pt x="139" y="18"/>
                    </a:lnTo>
                    <a:lnTo>
                      <a:pt x="161" y="11"/>
                    </a:lnTo>
                    <a:lnTo>
                      <a:pt x="183" y="7"/>
                    </a:lnTo>
                    <a:lnTo>
                      <a:pt x="205" y="2"/>
                    </a:lnTo>
                    <a:lnTo>
                      <a:pt x="227" y="0"/>
                    </a:lnTo>
                    <a:lnTo>
                      <a:pt x="251" y="2"/>
                    </a:lnTo>
                    <a:lnTo>
                      <a:pt x="273" y="7"/>
                    </a:lnTo>
                    <a:lnTo>
                      <a:pt x="295" y="11"/>
                    </a:lnTo>
                    <a:lnTo>
                      <a:pt x="317" y="18"/>
                    </a:lnTo>
                    <a:lnTo>
                      <a:pt x="337" y="29"/>
                    </a:lnTo>
                    <a:lnTo>
                      <a:pt x="355" y="40"/>
                    </a:lnTo>
                    <a:lnTo>
                      <a:pt x="372" y="51"/>
                    </a:lnTo>
                    <a:lnTo>
                      <a:pt x="388" y="68"/>
                    </a:lnTo>
                    <a:lnTo>
                      <a:pt x="401" y="84"/>
                    </a:lnTo>
                    <a:lnTo>
                      <a:pt x="416" y="101"/>
                    </a:lnTo>
                    <a:lnTo>
                      <a:pt x="427" y="121"/>
                    </a:lnTo>
                    <a:lnTo>
                      <a:pt x="438" y="139"/>
                    </a:lnTo>
                    <a:lnTo>
                      <a:pt x="445" y="161"/>
                    </a:lnTo>
                    <a:lnTo>
                      <a:pt x="449" y="183"/>
                    </a:lnTo>
                    <a:lnTo>
                      <a:pt x="454" y="205"/>
                    </a:lnTo>
                    <a:lnTo>
                      <a:pt x="456" y="229"/>
                    </a:lnTo>
                    <a:lnTo>
                      <a:pt x="454" y="251"/>
                    </a:lnTo>
                    <a:lnTo>
                      <a:pt x="449" y="273"/>
                    </a:lnTo>
                    <a:lnTo>
                      <a:pt x="445" y="295"/>
                    </a:lnTo>
                    <a:lnTo>
                      <a:pt x="438" y="317"/>
                    </a:lnTo>
                    <a:lnTo>
                      <a:pt x="427" y="337"/>
                    </a:lnTo>
                    <a:lnTo>
                      <a:pt x="416" y="354"/>
                    </a:lnTo>
                    <a:lnTo>
                      <a:pt x="401" y="372"/>
                    </a:lnTo>
                    <a:lnTo>
                      <a:pt x="388" y="392"/>
                    </a:lnTo>
                    <a:lnTo>
                      <a:pt x="372" y="405"/>
                    </a:lnTo>
                    <a:lnTo>
                      <a:pt x="355" y="416"/>
                    </a:lnTo>
                    <a:lnTo>
                      <a:pt x="337" y="427"/>
                    </a:lnTo>
                    <a:lnTo>
                      <a:pt x="317" y="438"/>
                    </a:lnTo>
                    <a:lnTo>
                      <a:pt x="295" y="447"/>
                    </a:lnTo>
                    <a:lnTo>
                      <a:pt x="273" y="453"/>
                    </a:lnTo>
                    <a:lnTo>
                      <a:pt x="251" y="458"/>
                    </a:lnTo>
                    <a:lnTo>
                      <a:pt x="227" y="458"/>
                    </a:lnTo>
                    <a:lnTo>
                      <a:pt x="205" y="458"/>
                    </a:lnTo>
                    <a:lnTo>
                      <a:pt x="183" y="453"/>
                    </a:lnTo>
                    <a:lnTo>
                      <a:pt x="161" y="447"/>
                    </a:lnTo>
                    <a:lnTo>
                      <a:pt x="139" y="438"/>
                    </a:lnTo>
                    <a:lnTo>
                      <a:pt x="119" y="427"/>
                    </a:lnTo>
                    <a:lnTo>
                      <a:pt x="102" y="416"/>
                    </a:lnTo>
                    <a:lnTo>
                      <a:pt x="84" y="405"/>
                    </a:lnTo>
                    <a:lnTo>
                      <a:pt x="64" y="392"/>
                    </a:lnTo>
                    <a:lnTo>
                      <a:pt x="51" y="372"/>
                    </a:lnTo>
                    <a:lnTo>
                      <a:pt x="40" y="354"/>
                    </a:lnTo>
                    <a:lnTo>
                      <a:pt x="29" y="337"/>
                    </a:lnTo>
                    <a:lnTo>
                      <a:pt x="18" y="317"/>
                    </a:lnTo>
                    <a:lnTo>
                      <a:pt x="11" y="295"/>
                    </a:lnTo>
                    <a:lnTo>
                      <a:pt x="3" y="273"/>
                    </a:lnTo>
                    <a:lnTo>
                      <a:pt x="0" y="251"/>
                    </a:lnTo>
                    <a:lnTo>
                      <a:pt x="0" y="229"/>
                    </a:lnTo>
                  </a:path>
                </a:pathLst>
              </a:custGeom>
              <a:noFill/>
              <a:ln w="444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59"/>
              <p:cNvSpPr>
                <a:spLocks/>
              </p:cNvSpPr>
              <p:nvPr/>
            </p:nvSpPr>
            <p:spPr bwMode="auto">
              <a:xfrm>
                <a:off x="4408" y="4305"/>
                <a:ext cx="708" cy="709"/>
              </a:xfrm>
              <a:custGeom>
                <a:avLst/>
                <a:gdLst>
                  <a:gd name="T0" fmla="*/ 391 w 708"/>
                  <a:gd name="T1" fmla="*/ 0 h 709"/>
                  <a:gd name="T2" fmla="*/ 459 w 708"/>
                  <a:gd name="T3" fmla="*/ 13 h 709"/>
                  <a:gd name="T4" fmla="*/ 525 w 708"/>
                  <a:gd name="T5" fmla="*/ 44 h 709"/>
                  <a:gd name="T6" fmla="*/ 580 w 708"/>
                  <a:gd name="T7" fmla="*/ 79 h 709"/>
                  <a:gd name="T8" fmla="*/ 629 w 708"/>
                  <a:gd name="T9" fmla="*/ 128 h 709"/>
                  <a:gd name="T10" fmla="*/ 668 w 708"/>
                  <a:gd name="T11" fmla="*/ 185 h 709"/>
                  <a:gd name="T12" fmla="*/ 695 w 708"/>
                  <a:gd name="T13" fmla="*/ 249 h 709"/>
                  <a:gd name="T14" fmla="*/ 708 w 708"/>
                  <a:gd name="T15" fmla="*/ 317 h 709"/>
                  <a:gd name="T16" fmla="*/ 708 w 708"/>
                  <a:gd name="T17" fmla="*/ 392 h 709"/>
                  <a:gd name="T18" fmla="*/ 695 w 708"/>
                  <a:gd name="T19" fmla="*/ 460 h 709"/>
                  <a:gd name="T20" fmla="*/ 668 w 708"/>
                  <a:gd name="T21" fmla="*/ 522 h 709"/>
                  <a:gd name="T22" fmla="*/ 629 w 708"/>
                  <a:gd name="T23" fmla="*/ 581 h 709"/>
                  <a:gd name="T24" fmla="*/ 580 w 708"/>
                  <a:gd name="T25" fmla="*/ 630 h 709"/>
                  <a:gd name="T26" fmla="*/ 525 w 708"/>
                  <a:gd name="T27" fmla="*/ 669 h 709"/>
                  <a:gd name="T28" fmla="*/ 459 w 708"/>
                  <a:gd name="T29" fmla="*/ 696 h 709"/>
                  <a:gd name="T30" fmla="*/ 391 w 708"/>
                  <a:gd name="T31" fmla="*/ 709 h 709"/>
                  <a:gd name="T32" fmla="*/ 316 w 708"/>
                  <a:gd name="T33" fmla="*/ 709 h 709"/>
                  <a:gd name="T34" fmla="*/ 248 w 708"/>
                  <a:gd name="T35" fmla="*/ 696 h 709"/>
                  <a:gd name="T36" fmla="*/ 185 w 708"/>
                  <a:gd name="T37" fmla="*/ 669 h 709"/>
                  <a:gd name="T38" fmla="*/ 127 w 708"/>
                  <a:gd name="T39" fmla="*/ 630 h 709"/>
                  <a:gd name="T40" fmla="*/ 79 w 708"/>
                  <a:gd name="T41" fmla="*/ 581 h 709"/>
                  <a:gd name="T42" fmla="*/ 44 w 708"/>
                  <a:gd name="T43" fmla="*/ 522 h 709"/>
                  <a:gd name="T44" fmla="*/ 13 w 708"/>
                  <a:gd name="T45" fmla="*/ 460 h 709"/>
                  <a:gd name="T46" fmla="*/ 0 w 708"/>
                  <a:gd name="T47" fmla="*/ 392 h 709"/>
                  <a:gd name="T48" fmla="*/ 0 w 708"/>
                  <a:gd name="T49" fmla="*/ 317 h 709"/>
                  <a:gd name="T50" fmla="*/ 13 w 708"/>
                  <a:gd name="T51" fmla="*/ 249 h 709"/>
                  <a:gd name="T52" fmla="*/ 44 w 708"/>
                  <a:gd name="T53" fmla="*/ 185 h 709"/>
                  <a:gd name="T54" fmla="*/ 79 w 708"/>
                  <a:gd name="T55" fmla="*/ 128 h 709"/>
                  <a:gd name="T56" fmla="*/ 127 w 708"/>
                  <a:gd name="T57" fmla="*/ 79 h 709"/>
                  <a:gd name="T58" fmla="*/ 185 w 708"/>
                  <a:gd name="T59" fmla="*/ 44 h 709"/>
                  <a:gd name="T60" fmla="*/ 248 w 708"/>
                  <a:gd name="T61" fmla="*/ 13 h 709"/>
                  <a:gd name="T62" fmla="*/ 316 w 708"/>
                  <a:gd name="T63" fmla="*/ 0 h 7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8"/>
                  <a:gd name="T97" fmla="*/ 0 h 709"/>
                  <a:gd name="T98" fmla="*/ 708 w 708"/>
                  <a:gd name="T99" fmla="*/ 709 h 70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8" h="709">
                    <a:moveTo>
                      <a:pt x="354" y="0"/>
                    </a:moveTo>
                    <a:lnTo>
                      <a:pt x="391" y="0"/>
                    </a:lnTo>
                    <a:lnTo>
                      <a:pt x="426" y="7"/>
                    </a:lnTo>
                    <a:lnTo>
                      <a:pt x="459" y="13"/>
                    </a:lnTo>
                    <a:lnTo>
                      <a:pt x="492" y="24"/>
                    </a:lnTo>
                    <a:lnTo>
                      <a:pt x="525" y="44"/>
                    </a:lnTo>
                    <a:lnTo>
                      <a:pt x="554" y="57"/>
                    </a:lnTo>
                    <a:lnTo>
                      <a:pt x="580" y="79"/>
                    </a:lnTo>
                    <a:lnTo>
                      <a:pt x="607" y="101"/>
                    </a:lnTo>
                    <a:lnTo>
                      <a:pt x="629" y="128"/>
                    </a:lnTo>
                    <a:lnTo>
                      <a:pt x="651" y="156"/>
                    </a:lnTo>
                    <a:lnTo>
                      <a:pt x="668" y="185"/>
                    </a:lnTo>
                    <a:lnTo>
                      <a:pt x="684" y="216"/>
                    </a:lnTo>
                    <a:lnTo>
                      <a:pt x="695" y="249"/>
                    </a:lnTo>
                    <a:lnTo>
                      <a:pt x="706" y="282"/>
                    </a:lnTo>
                    <a:lnTo>
                      <a:pt x="708" y="317"/>
                    </a:lnTo>
                    <a:lnTo>
                      <a:pt x="708" y="355"/>
                    </a:lnTo>
                    <a:lnTo>
                      <a:pt x="708" y="392"/>
                    </a:lnTo>
                    <a:lnTo>
                      <a:pt x="706" y="427"/>
                    </a:lnTo>
                    <a:lnTo>
                      <a:pt x="695" y="460"/>
                    </a:lnTo>
                    <a:lnTo>
                      <a:pt x="684" y="493"/>
                    </a:lnTo>
                    <a:lnTo>
                      <a:pt x="668" y="522"/>
                    </a:lnTo>
                    <a:lnTo>
                      <a:pt x="651" y="553"/>
                    </a:lnTo>
                    <a:lnTo>
                      <a:pt x="629" y="581"/>
                    </a:lnTo>
                    <a:lnTo>
                      <a:pt x="607" y="608"/>
                    </a:lnTo>
                    <a:lnTo>
                      <a:pt x="580" y="630"/>
                    </a:lnTo>
                    <a:lnTo>
                      <a:pt x="554" y="652"/>
                    </a:lnTo>
                    <a:lnTo>
                      <a:pt x="525" y="669"/>
                    </a:lnTo>
                    <a:lnTo>
                      <a:pt x="492" y="685"/>
                    </a:lnTo>
                    <a:lnTo>
                      <a:pt x="459" y="696"/>
                    </a:lnTo>
                    <a:lnTo>
                      <a:pt x="426" y="702"/>
                    </a:lnTo>
                    <a:lnTo>
                      <a:pt x="391" y="709"/>
                    </a:lnTo>
                    <a:lnTo>
                      <a:pt x="354" y="709"/>
                    </a:lnTo>
                    <a:lnTo>
                      <a:pt x="316" y="709"/>
                    </a:lnTo>
                    <a:lnTo>
                      <a:pt x="283" y="702"/>
                    </a:lnTo>
                    <a:lnTo>
                      <a:pt x="248" y="696"/>
                    </a:lnTo>
                    <a:lnTo>
                      <a:pt x="215" y="685"/>
                    </a:lnTo>
                    <a:lnTo>
                      <a:pt x="185" y="669"/>
                    </a:lnTo>
                    <a:lnTo>
                      <a:pt x="156" y="652"/>
                    </a:lnTo>
                    <a:lnTo>
                      <a:pt x="127" y="630"/>
                    </a:lnTo>
                    <a:lnTo>
                      <a:pt x="101" y="608"/>
                    </a:lnTo>
                    <a:lnTo>
                      <a:pt x="79" y="581"/>
                    </a:lnTo>
                    <a:lnTo>
                      <a:pt x="61" y="553"/>
                    </a:lnTo>
                    <a:lnTo>
                      <a:pt x="44" y="522"/>
                    </a:lnTo>
                    <a:lnTo>
                      <a:pt x="28" y="493"/>
                    </a:lnTo>
                    <a:lnTo>
                      <a:pt x="13" y="460"/>
                    </a:lnTo>
                    <a:lnTo>
                      <a:pt x="6" y="427"/>
                    </a:lnTo>
                    <a:lnTo>
                      <a:pt x="0" y="392"/>
                    </a:lnTo>
                    <a:lnTo>
                      <a:pt x="0" y="355"/>
                    </a:lnTo>
                    <a:lnTo>
                      <a:pt x="0" y="317"/>
                    </a:lnTo>
                    <a:lnTo>
                      <a:pt x="6" y="282"/>
                    </a:lnTo>
                    <a:lnTo>
                      <a:pt x="13" y="249"/>
                    </a:lnTo>
                    <a:lnTo>
                      <a:pt x="28" y="216"/>
                    </a:lnTo>
                    <a:lnTo>
                      <a:pt x="44" y="185"/>
                    </a:lnTo>
                    <a:lnTo>
                      <a:pt x="61" y="156"/>
                    </a:lnTo>
                    <a:lnTo>
                      <a:pt x="79" y="128"/>
                    </a:lnTo>
                    <a:lnTo>
                      <a:pt x="101" y="101"/>
                    </a:lnTo>
                    <a:lnTo>
                      <a:pt x="127" y="79"/>
                    </a:lnTo>
                    <a:lnTo>
                      <a:pt x="156" y="57"/>
                    </a:lnTo>
                    <a:lnTo>
                      <a:pt x="185" y="44"/>
                    </a:lnTo>
                    <a:lnTo>
                      <a:pt x="215" y="24"/>
                    </a:lnTo>
                    <a:lnTo>
                      <a:pt x="248" y="13"/>
                    </a:lnTo>
                    <a:lnTo>
                      <a:pt x="283" y="7"/>
                    </a:lnTo>
                    <a:lnTo>
                      <a:pt x="316" y="0"/>
                    </a:lnTo>
                    <a:lnTo>
                      <a:pt x="354" y="0"/>
                    </a:lnTo>
                  </a:path>
                </a:pathLst>
              </a:cu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Rectangle 160"/>
              <p:cNvSpPr>
                <a:spLocks noChangeArrowheads="1"/>
              </p:cNvSpPr>
              <p:nvPr/>
            </p:nvSpPr>
            <p:spPr bwMode="auto">
              <a:xfrm>
                <a:off x="2771" y="2142"/>
                <a:ext cx="2217" cy="2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161"/>
              <p:cNvSpPr>
                <a:spLocks noChangeArrowheads="1"/>
              </p:cNvSpPr>
              <p:nvPr/>
            </p:nvSpPr>
            <p:spPr bwMode="auto">
              <a:xfrm>
                <a:off x="2765" y="3506"/>
                <a:ext cx="440" cy="2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Rectangle 162"/>
              <p:cNvSpPr>
                <a:spLocks noChangeArrowheads="1"/>
              </p:cNvSpPr>
              <p:nvPr/>
            </p:nvSpPr>
            <p:spPr bwMode="auto">
              <a:xfrm>
                <a:off x="3660" y="3513"/>
                <a:ext cx="440" cy="2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Rectangle 163"/>
              <p:cNvSpPr>
                <a:spLocks noChangeArrowheads="1"/>
              </p:cNvSpPr>
              <p:nvPr/>
            </p:nvSpPr>
            <p:spPr bwMode="auto">
              <a:xfrm>
                <a:off x="5435" y="3511"/>
                <a:ext cx="1218" cy="2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Rectangle 164"/>
              <p:cNvSpPr>
                <a:spLocks noChangeArrowheads="1"/>
              </p:cNvSpPr>
              <p:nvPr/>
            </p:nvSpPr>
            <p:spPr bwMode="auto">
              <a:xfrm>
                <a:off x="4549" y="3511"/>
                <a:ext cx="439" cy="2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Rectangle 165"/>
              <p:cNvSpPr>
                <a:spLocks noChangeArrowheads="1"/>
              </p:cNvSpPr>
              <p:nvPr/>
            </p:nvSpPr>
            <p:spPr bwMode="auto">
              <a:xfrm>
                <a:off x="5211" y="2390"/>
                <a:ext cx="30" cy="90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Rectangle 166"/>
              <p:cNvSpPr>
                <a:spLocks noChangeArrowheads="1"/>
              </p:cNvSpPr>
              <p:nvPr/>
            </p:nvSpPr>
            <p:spPr bwMode="auto">
              <a:xfrm>
                <a:off x="6876" y="3731"/>
                <a:ext cx="28" cy="702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Rectangle 167"/>
              <p:cNvSpPr>
                <a:spLocks noChangeArrowheads="1"/>
              </p:cNvSpPr>
              <p:nvPr/>
            </p:nvSpPr>
            <p:spPr bwMode="auto">
              <a:xfrm>
                <a:off x="3741" y="4644"/>
                <a:ext cx="667" cy="3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Rectangle 168"/>
              <p:cNvSpPr>
                <a:spLocks noChangeArrowheads="1"/>
              </p:cNvSpPr>
              <p:nvPr/>
            </p:nvSpPr>
            <p:spPr bwMode="auto">
              <a:xfrm>
                <a:off x="5120" y="4655"/>
                <a:ext cx="1540" cy="3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Freeform 169"/>
              <p:cNvSpPr>
                <a:spLocks/>
              </p:cNvSpPr>
              <p:nvPr/>
            </p:nvSpPr>
            <p:spPr bwMode="auto">
              <a:xfrm>
                <a:off x="2666" y="3698"/>
                <a:ext cx="690" cy="814"/>
              </a:xfrm>
              <a:custGeom>
                <a:avLst/>
                <a:gdLst>
                  <a:gd name="T0" fmla="*/ 668 w 690"/>
                  <a:gd name="T1" fmla="*/ 814 h 814"/>
                  <a:gd name="T2" fmla="*/ 0 w 690"/>
                  <a:gd name="T3" fmla="*/ 17 h 814"/>
                  <a:gd name="T4" fmla="*/ 22 w 690"/>
                  <a:gd name="T5" fmla="*/ 0 h 814"/>
                  <a:gd name="T6" fmla="*/ 690 w 690"/>
                  <a:gd name="T7" fmla="*/ 796 h 814"/>
                  <a:gd name="T8" fmla="*/ 668 w 690"/>
                  <a:gd name="T9" fmla="*/ 814 h 8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0"/>
                  <a:gd name="T16" fmla="*/ 0 h 814"/>
                  <a:gd name="T17" fmla="*/ 690 w 690"/>
                  <a:gd name="T18" fmla="*/ 814 h 8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0" h="814">
                    <a:moveTo>
                      <a:pt x="668" y="814"/>
                    </a:moveTo>
                    <a:lnTo>
                      <a:pt x="0" y="17"/>
                    </a:lnTo>
                    <a:lnTo>
                      <a:pt x="22" y="0"/>
                    </a:lnTo>
                    <a:lnTo>
                      <a:pt x="690" y="796"/>
                    </a:lnTo>
                    <a:lnTo>
                      <a:pt x="668" y="8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Rectangle 170"/>
              <p:cNvSpPr>
                <a:spLocks noChangeArrowheads="1"/>
              </p:cNvSpPr>
              <p:nvPr/>
            </p:nvSpPr>
            <p:spPr bwMode="auto">
              <a:xfrm>
                <a:off x="2534" y="2379"/>
                <a:ext cx="31" cy="92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Line 171"/>
              <p:cNvSpPr>
                <a:spLocks noChangeShapeType="1"/>
              </p:cNvSpPr>
              <p:nvPr/>
            </p:nvSpPr>
            <p:spPr bwMode="auto">
              <a:xfrm>
                <a:off x="2545" y="1004"/>
                <a:ext cx="1" cy="917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Line 172"/>
              <p:cNvSpPr>
                <a:spLocks noChangeShapeType="1"/>
              </p:cNvSpPr>
              <p:nvPr/>
            </p:nvSpPr>
            <p:spPr bwMode="auto">
              <a:xfrm flipV="1">
                <a:off x="2692" y="2866"/>
                <a:ext cx="961" cy="480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173"/>
              <p:cNvSpPr>
                <a:spLocks noChangeShapeType="1"/>
              </p:cNvSpPr>
              <p:nvPr/>
            </p:nvSpPr>
            <p:spPr bwMode="auto">
              <a:xfrm>
                <a:off x="4005" y="2947"/>
                <a:ext cx="205" cy="366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Line 174"/>
              <p:cNvSpPr>
                <a:spLocks noChangeShapeType="1"/>
              </p:cNvSpPr>
              <p:nvPr/>
            </p:nvSpPr>
            <p:spPr bwMode="auto">
              <a:xfrm flipV="1">
                <a:off x="6225" y="3656"/>
                <a:ext cx="497" cy="290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Line 175"/>
              <p:cNvSpPr>
                <a:spLocks noChangeShapeType="1"/>
              </p:cNvSpPr>
              <p:nvPr/>
            </p:nvSpPr>
            <p:spPr bwMode="auto">
              <a:xfrm flipH="1" flipV="1">
                <a:off x="5376" y="3671"/>
                <a:ext cx="431" cy="308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176"/>
              <p:cNvSpPr>
                <a:spLocks noChangeShapeType="1"/>
              </p:cNvSpPr>
              <p:nvPr/>
            </p:nvSpPr>
            <p:spPr bwMode="auto">
              <a:xfrm flipV="1">
                <a:off x="5398" y="3121"/>
                <a:ext cx="442" cy="264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Line 177"/>
              <p:cNvSpPr>
                <a:spLocks noChangeShapeType="1"/>
              </p:cNvSpPr>
              <p:nvPr/>
            </p:nvSpPr>
            <p:spPr bwMode="auto">
              <a:xfrm>
                <a:off x="6247" y="3114"/>
                <a:ext cx="470" cy="238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Line 178"/>
              <p:cNvSpPr>
                <a:spLocks noChangeShapeType="1"/>
              </p:cNvSpPr>
              <p:nvPr/>
            </p:nvSpPr>
            <p:spPr bwMode="auto">
              <a:xfrm flipV="1">
                <a:off x="7113" y="3383"/>
                <a:ext cx="458" cy="64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Line 179"/>
              <p:cNvSpPr>
                <a:spLocks noChangeShapeType="1"/>
              </p:cNvSpPr>
              <p:nvPr/>
            </p:nvSpPr>
            <p:spPr bwMode="auto">
              <a:xfrm flipV="1">
                <a:off x="7043" y="3561"/>
                <a:ext cx="660" cy="938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Line 180"/>
              <p:cNvSpPr>
                <a:spLocks noChangeShapeType="1"/>
              </p:cNvSpPr>
              <p:nvPr/>
            </p:nvSpPr>
            <p:spPr bwMode="auto">
              <a:xfrm>
                <a:off x="7096" y="3612"/>
                <a:ext cx="530" cy="484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Line 181"/>
              <p:cNvSpPr>
                <a:spLocks noChangeShapeType="1"/>
              </p:cNvSpPr>
              <p:nvPr/>
            </p:nvSpPr>
            <p:spPr bwMode="auto">
              <a:xfrm>
                <a:off x="7008" y="3698"/>
                <a:ext cx="673" cy="1237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Line 182"/>
              <p:cNvSpPr>
                <a:spLocks noChangeShapeType="1"/>
              </p:cNvSpPr>
              <p:nvPr/>
            </p:nvSpPr>
            <p:spPr bwMode="auto">
              <a:xfrm>
                <a:off x="7102" y="4743"/>
                <a:ext cx="495" cy="282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183"/>
              <p:cNvSpPr>
                <a:spLocks noChangeShapeType="1"/>
              </p:cNvSpPr>
              <p:nvPr/>
            </p:nvSpPr>
            <p:spPr bwMode="auto">
              <a:xfrm flipV="1">
                <a:off x="7113" y="4349"/>
                <a:ext cx="484" cy="271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Line 184"/>
              <p:cNvSpPr>
                <a:spLocks noChangeShapeType="1"/>
              </p:cNvSpPr>
              <p:nvPr/>
            </p:nvSpPr>
            <p:spPr bwMode="auto">
              <a:xfrm flipV="1">
                <a:off x="1357" y="3478"/>
                <a:ext cx="966" cy="154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185"/>
              <p:cNvSpPr>
                <a:spLocks noChangeShapeType="1"/>
              </p:cNvSpPr>
              <p:nvPr/>
            </p:nvSpPr>
            <p:spPr bwMode="auto">
              <a:xfrm>
                <a:off x="1364" y="3742"/>
                <a:ext cx="1931" cy="825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186"/>
              <p:cNvSpPr>
                <a:spLocks noChangeShapeType="1"/>
              </p:cNvSpPr>
              <p:nvPr/>
            </p:nvSpPr>
            <p:spPr bwMode="auto">
              <a:xfrm flipV="1">
                <a:off x="1850" y="3588"/>
                <a:ext cx="473" cy="609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Line 187"/>
              <p:cNvSpPr>
                <a:spLocks noChangeShapeType="1"/>
              </p:cNvSpPr>
              <p:nvPr/>
            </p:nvSpPr>
            <p:spPr bwMode="auto">
              <a:xfrm>
                <a:off x="1936" y="4327"/>
                <a:ext cx="1343" cy="311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Line 188"/>
              <p:cNvSpPr>
                <a:spLocks noChangeShapeType="1"/>
              </p:cNvSpPr>
              <p:nvPr/>
            </p:nvSpPr>
            <p:spPr bwMode="auto">
              <a:xfrm flipV="1">
                <a:off x="2305" y="3693"/>
                <a:ext cx="86" cy="1145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Line 189"/>
              <p:cNvSpPr>
                <a:spLocks noChangeShapeType="1"/>
              </p:cNvSpPr>
              <p:nvPr/>
            </p:nvSpPr>
            <p:spPr bwMode="auto">
              <a:xfrm flipV="1">
                <a:off x="2505" y="4699"/>
                <a:ext cx="772" cy="280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190"/>
              <p:cNvSpPr>
                <a:spLocks noChangeShapeType="1"/>
              </p:cNvSpPr>
              <p:nvPr/>
            </p:nvSpPr>
            <p:spPr bwMode="auto">
              <a:xfrm flipV="1">
                <a:off x="4353" y="5001"/>
                <a:ext cx="299" cy="929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91"/>
              <p:cNvSpPr>
                <a:spLocks/>
              </p:cNvSpPr>
              <p:nvPr/>
            </p:nvSpPr>
            <p:spPr bwMode="auto">
              <a:xfrm>
                <a:off x="4861" y="4996"/>
                <a:ext cx="376" cy="934"/>
              </a:xfrm>
              <a:custGeom>
                <a:avLst/>
                <a:gdLst>
                  <a:gd name="T0" fmla="*/ 24 w 376"/>
                  <a:gd name="T1" fmla="*/ 0 h 934"/>
                  <a:gd name="T2" fmla="*/ 376 w 376"/>
                  <a:gd name="T3" fmla="*/ 923 h 934"/>
                  <a:gd name="T4" fmla="*/ 354 w 376"/>
                  <a:gd name="T5" fmla="*/ 934 h 934"/>
                  <a:gd name="T6" fmla="*/ 0 w 376"/>
                  <a:gd name="T7" fmla="*/ 7 h 934"/>
                  <a:gd name="T8" fmla="*/ 24 w 376"/>
                  <a:gd name="T9" fmla="*/ 0 h 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934"/>
                  <a:gd name="T17" fmla="*/ 376 w 376"/>
                  <a:gd name="T18" fmla="*/ 934 h 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934">
                    <a:moveTo>
                      <a:pt x="24" y="0"/>
                    </a:moveTo>
                    <a:lnTo>
                      <a:pt x="376" y="923"/>
                    </a:lnTo>
                    <a:lnTo>
                      <a:pt x="354" y="934"/>
                    </a:lnTo>
                    <a:lnTo>
                      <a:pt x="0" y="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92"/>
              <p:cNvSpPr>
                <a:spLocks/>
              </p:cNvSpPr>
              <p:nvPr/>
            </p:nvSpPr>
            <p:spPr bwMode="auto">
              <a:xfrm>
                <a:off x="4370" y="3731"/>
                <a:ext cx="260" cy="607"/>
              </a:xfrm>
              <a:custGeom>
                <a:avLst/>
                <a:gdLst>
                  <a:gd name="T0" fmla="*/ 29 w 260"/>
                  <a:gd name="T1" fmla="*/ 0 h 607"/>
                  <a:gd name="T2" fmla="*/ 260 w 260"/>
                  <a:gd name="T3" fmla="*/ 598 h 607"/>
                  <a:gd name="T4" fmla="*/ 231 w 260"/>
                  <a:gd name="T5" fmla="*/ 607 h 607"/>
                  <a:gd name="T6" fmla="*/ 0 w 260"/>
                  <a:gd name="T7" fmla="*/ 11 h 607"/>
                  <a:gd name="T8" fmla="*/ 29 w 260"/>
                  <a:gd name="T9" fmla="*/ 0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607"/>
                  <a:gd name="T17" fmla="*/ 260 w 260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607">
                    <a:moveTo>
                      <a:pt x="29" y="0"/>
                    </a:moveTo>
                    <a:lnTo>
                      <a:pt x="260" y="598"/>
                    </a:lnTo>
                    <a:lnTo>
                      <a:pt x="231" y="607"/>
                    </a:lnTo>
                    <a:lnTo>
                      <a:pt x="0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Line 193"/>
              <p:cNvSpPr>
                <a:spLocks noChangeShapeType="1"/>
              </p:cNvSpPr>
              <p:nvPr/>
            </p:nvSpPr>
            <p:spPr bwMode="auto">
              <a:xfrm flipH="1" flipV="1">
                <a:off x="5054" y="4869"/>
                <a:ext cx="750" cy="581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94"/>
              <p:cNvSpPr>
                <a:spLocks/>
              </p:cNvSpPr>
              <p:nvPr/>
            </p:nvSpPr>
            <p:spPr bwMode="auto">
              <a:xfrm>
                <a:off x="4883" y="3722"/>
                <a:ext cx="259" cy="607"/>
              </a:xfrm>
              <a:custGeom>
                <a:avLst/>
                <a:gdLst>
                  <a:gd name="T0" fmla="*/ 259 w 259"/>
                  <a:gd name="T1" fmla="*/ 11 h 607"/>
                  <a:gd name="T2" fmla="*/ 22 w 259"/>
                  <a:gd name="T3" fmla="*/ 607 h 607"/>
                  <a:gd name="T4" fmla="*/ 0 w 259"/>
                  <a:gd name="T5" fmla="*/ 596 h 607"/>
                  <a:gd name="T6" fmla="*/ 233 w 259"/>
                  <a:gd name="T7" fmla="*/ 0 h 607"/>
                  <a:gd name="T8" fmla="*/ 259 w 259"/>
                  <a:gd name="T9" fmla="*/ 11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607"/>
                  <a:gd name="T17" fmla="*/ 259 w 259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607">
                    <a:moveTo>
                      <a:pt x="259" y="11"/>
                    </a:moveTo>
                    <a:lnTo>
                      <a:pt x="22" y="607"/>
                    </a:lnTo>
                    <a:lnTo>
                      <a:pt x="0" y="596"/>
                    </a:lnTo>
                    <a:lnTo>
                      <a:pt x="233" y="0"/>
                    </a:lnTo>
                    <a:lnTo>
                      <a:pt x="259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Line 195"/>
              <p:cNvSpPr>
                <a:spLocks noChangeShapeType="1"/>
              </p:cNvSpPr>
              <p:nvPr/>
            </p:nvSpPr>
            <p:spPr bwMode="auto">
              <a:xfrm>
                <a:off x="2780" y="768"/>
                <a:ext cx="427" cy="1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Line 196"/>
              <p:cNvSpPr>
                <a:spLocks noChangeShapeType="1"/>
              </p:cNvSpPr>
              <p:nvPr/>
            </p:nvSpPr>
            <p:spPr bwMode="auto">
              <a:xfrm flipV="1">
                <a:off x="2611" y="938"/>
                <a:ext cx="688" cy="995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Line 197"/>
              <p:cNvSpPr>
                <a:spLocks noChangeShapeType="1"/>
              </p:cNvSpPr>
              <p:nvPr/>
            </p:nvSpPr>
            <p:spPr bwMode="auto">
              <a:xfrm>
                <a:off x="3603" y="922"/>
                <a:ext cx="1440" cy="1103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Line 198"/>
              <p:cNvSpPr>
                <a:spLocks noChangeShapeType="1"/>
              </p:cNvSpPr>
              <p:nvPr/>
            </p:nvSpPr>
            <p:spPr bwMode="auto">
              <a:xfrm flipV="1">
                <a:off x="2683" y="894"/>
                <a:ext cx="1454" cy="1072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Line 199"/>
              <p:cNvSpPr>
                <a:spLocks noChangeShapeType="1"/>
              </p:cNvSpPr>
              <p:nvPr/>
            </p:nvSpPr>
            <p:spPr bwMode="auto">
              <a:xfrm>
                <a:off x="3671" y="773"/>
                <a:ext cx="429" cy="1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200"/>
              <p:cNvSpPr>
                <a:spLocks noChangeShapeType="1"/>
              </p:cNvSpPr>
              <p:nvPr/>
            </p:nvSpPr>
            <p:spPr bwMode="auto">
              <a:xfrm flipV="1">
                <a:off x="2725" y="850"/>
                <a:ext cx="2279" cy="1155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201"/>
              <p:cNvSpPr>
                <a:spLocks noChangeShapeType="1"/>
              </p:cNvSpPr>
              <p:nvPr/>
            </p:nvSpPr>
            <p:spPr bwMode="auto">
              <a:xfrm>
                <a:off x="5230" y="993"/>
                <a:ext cx="1" cy="944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Line 202"/>
              <p:cNvSpPr>
                <a:spLocks noChangeShapeType="1"/>
              </p:cNvSpPr>
              <p:nvPr/>
            </p:nvSpPr>
            <p:spPr bwMode="auto">
              <a:xfrm flipV="1">
                <a:off x="2754" y="861"/>
                <a:ext cx="3149" cy="1208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Line 203"/>
              <p:cNvSpPr>
                <a:spLocks noChangeShapeType="1"/>
              </p:cNvSpPr>
              <p:nvPr/>
            </p:nvSpPr>
            <p:spPr bwMode="auto">
              <a:xfrm flipV="1">
                <a:off x="5358" y="966"/>
                <a:ext cx="644" cy="1017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Rectangle 204"/>
              <p:cNvSpPr>
                <a:spLocks noChangeArrowheads="1"/>
              </p:cNvSpPr>
              <p:nvPr/>
            </p:nvSpPr>
            <p:spPr bwMode="auto">
              <a:xfrm>
                <a:off x="1424" y="666"/>
                <a:ext cx="71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АТС 2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Rectangle 205"/>
              <p:cNvSpPr>
                <a:spLocks noChangeArrowheads="1"/>
              </p:cNvSpPr>
              <p:nvPr/>
            </p:nvSpPr>
            <p:spPr bwMode="auto">
              <a:xfrm>
                <a:off x="4025" y="145"/>
                <a:ext cx="71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АТС 5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" name="Rectangle 206"/>
              <p:cNvSpPr>
                <a:spLocks noChangeArrowheads="1"/>
              </p:cNvSpPr>
              <p:nvPr/>
            </p:nvSpPr>
            <p:spPr bwMode="auto">
              <a:xfrm>
                <a:off x="4919" y="2706"/>
                <a:ext cx="88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Бизнес-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Rectangle 207"/>
              <p:cNvSpPr>
                <a:spLocks noChangeArrowheads="1"/>
              </p:cNvSpPr>
              <p:nvPr/>
            </p:nvSpPr>
            <p:spPr bwMode="auto">
              <a:xfrm>
                <a:off x="4919" y="2956"/>
                <a:ext cx="660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центр</a:t>
                </a:r>
                <a:endParaRPr lang="ru-RU" altLang="ru-RU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Rectangle 208"/>
              <p:cNvSpPr>
                <a:spLocks noChangeArrowheads="1"/>
              </p:cNvSpPr>
              <p:nvPr/>
            </p:nvSpPr>
            <p:spPr bwMode="auto">
              <a:xfrm>
                <a:off x="5709" y="4305"/>
                <a:ext cx="71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АТС 4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" name="Rectangle 209"/>
              <p:cNvSpPr>
                <a:spLocks noChangeArrowheads="1"/>
              </p:cNvSpPr>
              <p:nvPr/>
            </p:nvSpPr>
            <p:spPr bwMode="auto">
              <a:xfrm>
                <a:off x="6324" y="4858"/>
                <a:ext cx="118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    Детская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Rectangle 210"/>
              <p:cNvSpPr>
                <a:spLocks noChangeArrowheads="1"/>
              </p:cNvSpPr>
              <p:nvPr/>
            </p:nvSpPr>
            <p:spPr bwMode="auto">
              <a:xfrm>
                <a:off x="6324" y="5082"/>
                <a:ext cx="1490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поликлиника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Rectangle 211"/>
              <p:cNvSpPr>
                <a:spLocks noChangeArrowheads="1"/>
              </p:cNvSpPr>
              <p:nvPr/>
            </p:nvSpPr>
            <p:spPr bwMode="auto">
              <a:xfrm>
                <a:off x="3550" y="2233"/>
                <a:ext cx="71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АТС 3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" name="Rectangle 212"/>
              <p:cNvSpPr>
                <a:spLocks noChangeArrowheads="1"/>
              </p:cNvSpPr>
              <p:nvPr/>
            </p:nvSpPr>
            <p:spPr bwMode="auto">
              <a:xfrm>
                <a:off x="3095" y="-38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Rectangle 213"/>
              <p:cNvSpPr>
                <a:spLocks noChangeArrowheads="1"/>
              </p:cNvSpPr>
              <p:nvPr/>
            </p:nvSpPr>
            <p:spPr bwMode="auto">
              <a:xfrm>
                <a:off x="3205" y="217"/>
                <a:ext cx="52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№10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Rectangle 214"/>
              <p:cNvSpPr>
                <a:spLocks noChangeArrowheads="1"/>
              </p:cNvSpPr>
              <p:nvPr/>
            </p:nvSpPr>
            <p:spPr bwMode="auto">
              <a:xfrm>
                <a:off x="4904" y="-14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" name="Rectangle 215"/>
              <p:cNvSpPr>
                <a:spLocks noChangeArrowheads="1"/>
              </p:cNvSpPr>
              <p:nvPr/>
            </p:nvSpPr>
            <p:spPr bwMode="auto">
              <a:xfrm>
                <a:off x="5065" y="237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№1</a:t>
                </a:r>
                <a:endParaRPr lang="ru-RU" altLang="ru-RU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" name="Rectangle 216"/>
              <p:cNvSpPr>
                <a:spLocks noChangeArrowheads="1"/>
              </p:cNvSpPr>
              <p:nvPr/>
            </p:nvSpPr>
            <p:spPr bwMode="auto">
              <a:xfrm>
                <a:off x="5806" y="-14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Rectangle 217"/>
              <p:cNvSpPr>
                <a:spLocks noChangeArrowheads="1"/>
              </p:cNvSpPr>
              <p:nvPr/>
            </p:nvSpPr>
            <p:spPr bwMode="auto">
              <a:xfrm>
                <a:off x="5967" y="237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№3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Rectangle 218"/>
              <p:cNvSpPr>
                <a:spLocks noChangeArrowheads="1"/>
              </p:cNvSpPr>
              <p:nvPr/>
            </p:nvSpPr>
            <p:spPr bwMode="auto">
              <a:xfrm>
                <a:off x="1612" y="1869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Rectangle 219"/>
              <p:cNvSpPr>
                <a:spLocks noChangeArrowheads="1"/>
              </p:cNvSpPr>
              <p:nvPr/>
            </p:nvSpPr>
            <p:spPr bwMode="auto">
              <a:xfrm>
                <a:off x="1777" y="2113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№5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Rectangle 220"/>
              <p:cNvSpPr>
                <a:spLocks noChangeArrowheads="1"/>
              </p:cNvSpPr>
              <p:nvPr/>
            </p:nvSpPr>
            <p:spPr bwMode="auto">
              <a:xfrm>
                <a:off x="5378" y="1625"/>
                <a:ext cx="68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ДЦГБ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Rectangle 221"/>
              <p:cNvSpPr>
                <a:spLocks noChangeArrowheads="1"/>
              </p:cNvSpPr>
              <p:nvPr/>
            </p:nvSpPr>
            <p:spPr bwMode="auto">
              <a:xfrm>
                <a:off x="4169" y="5067"/>
                <a:ext cx="1447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Университет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" name="Rectangle 222"/>
              <p:cNvSpPr>
                <a:spLocks noChangeArrowheads="1"/>
              </p:cNvSpPr>
              <p:nvPr/>
            </p:nvSpPr>
            <p:spPr bwMode="auto">
              <a:xfrm>
                <a:off x="6610" y="2666"/>
                <a:ext cx="756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Управ.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Rectangle 223"/>
              <p:cNvSpPr>
                <a:spLocks noChangeArrowheads="1"/>
              </p:cNvSpPr>
              <p:nvPr/>
            </p:nvSpPr>
            <p:spPr bwMode="auto">
              <a:xfrm>
                <a:off x="6631" y="2921"/>
                <a:ext cx="71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Здрав.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Rectangle 224"/>
              <p:cNvSpPr>
                <a:spLocks noChangeArrowheads="1"/>
              </p:cNvSpPr>
              <p:nvPr/>
            </p:nvSpPr>
            <p:spPr bwMode="auto">
              <a:xfrm>
                <a:off x="5723" y="2231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Rectangle 225"/>
              <p:cNvSpPr>
                <a:spLocks noChangeArrowheads="1"/>
              </p:cNvSpPr>
              <p:nvPr/>
            </p:nvSpPr>
            <p:spPr bwMode="auto">
              <a:xfrm>
                <a:off x="5881" y="2483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№9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Rectangle 226"/>
              <p:cNvSpPr>
                <a:spLocks noChangeArrowheads="1"/>
              </p:cNvSpPr>
              <p:nvPr/>
            </p:nvSpPr>
            <p:spPr bwMode="auto">
              <a:xfrm>
                <a:off x="8071" y="3084"/>
                <a:ext cx="1059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ГОРУНО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Rectangle 227"/>
              <p:cNvSpPr>
                <a:spLocks noChangeArrowheads="1"/>
              </p:cNvSpPr>
              <p:nvPr/>
            </p:nvSpPr>
            <p:spPr bwMode="auto">
              <a:xfrm>
                <a:off x="8199" y="4019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" name="Rectangle 228"/>
              <p:cNvSpPr>
                <a:spLocks noChangeArrowheads="1"/>
              </p:cNvSpPr>
              <p:nvPr/>
            </p:nvSpPr>
            <p:spPr bwMode="auto">
              <a:xfrm>
                <a:off x="8363" y="4274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№4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" name="Rectangle 229"/>
              <p:cNvSpPr>
                <a:spLocks noChangeArrowheads="1"/>
              </p:cNvSpPr>
              <p:nvPr/>
            </p:nvSpPr>
            <p:spPr bwMode="auto">
              <a:xfrm>
                <a:off x="8203" y="4950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230"/>
              <p:cNvSpPr>
                <a:spLocks noChangeArrowheads="1"/>
              </p:cNvSpPr>
              <p:nvPr/>
            </p:nvSpPr>
            <p:spPr bwMode="auto">
              <a:xfrm>
                <a:off x="8369" y="5202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№8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Rectangle 231"/>
              <p:cNvSpPr>
                <a:spLocks noChangeArrowheads="1"/>
              </p:cNvSpPr>
              <p:nvPr/>
            </p:nvSpPr>
            <p:spPr bwMode="auto">
              <a:xfrm>
                <a:off x="1814" y="2834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" name="Rectangle 232"/>
              <p:cNvSpPr>
                <a:spLocks noChangeArrowheads="1"/>
              </p:cNvSpPr>
              <p:nvPr/>
            </p:nvSpPr>
            <p:spPr bwMode="auto">
              <a:xfrm>
                <a:off x="1978" y="3084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№7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Rectangle 233"/>
              <p:cNvSpPr>
                <a:spLocks noChangeArrowheads="1"/>
              </p:cNvSpPr>
              <p:nvPr/>
            </p:nvSpPr>
            <p:spPr bwMode="auto">
              <a:xfrm>
                <a:off x="3123" y="3726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Rectangle 234"/>
              <p:cNvSpPr>
                <a:spLocks noChangeArrowheads="1"/>
              </p:cNvSpPr>
              <p:nvPr/>
            </p:nvSpPr>
            <p:spPr bwMode="auto">
              <a:xfrm>
                <a:off x="3280" y="3982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№2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Rectangle 235"/>
              <p:cNvSpPr>
                <a:spLocks noChangeArrowheads="1"/>
              </p:cNvSpPr>
              <p:nvPr/>
            </p:nvSpPr>
            <p:spPr bwMode="auto">
              <a:xfrm>
                <a:off x="4117" y="2786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Rectangle 236"/>
              <p:cNvSpPr>
                <a:spLocks noChangeArrowheads="1"/>
              </p:cNvSpPr>
              <p:nvPr/>
            </p:nvSpPr>
            <p:spPr bwMode="auto">
              <a:xfrm>
                <a:off x="4281" y="3037"/>
                <a:ext cx="39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№6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" name="Rectangle 237"/>
              <p:cNvSpPr>
                <a:spLocks noChangeArrowheads="1"/>
              </p:cNvSpPr>
              <p:nvPr/>
            </p:nvSpPr>
            <p:spPr bwMode="auto">
              <a:xfrm>
                <a:off x="14" y="3451"/>
                <a:ext cx="1160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Гимназия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" name="Rectangle 238"/>
              <p:cNvSpPr>
                <a:spLocks noChangeArrowheads="1"/>
              </p:cNvSpPr>
              <p:nvPr/>
            </p:nvSpPr>
            <p:spPr bwMode="auto">
              <a:xfrm>
                <a:off x="268" y="3710"/>
                <a:ext cx="51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№11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" name="Rectangle 239"/>
              <p:cNvSpPr>
                <a:spLocks noChangeArrowheads="1"/>
              </p:cNvSpPr>
              <p:nvPr/>
            </p:nvSpPr>
            <p:spPr bwMode="auto">
              <a:xfrm>
                <a:off x="751" y="4231"/>
                <a:ext cx="796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Лицей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" name="Rectangle 240"/>
              <p:cNvSpPr>
                <a:spLocks noChangeArrowheads="1"/>
              </p:cNvSpPr>
              <p:nvPr/>
            </p:nvSpPr>
            <p:spPr bwMode="auto">
              <a:xfrm>
                <a:off x="607" y="4488"/>
                <a:ext cx="106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“Родник”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" name="Rectangle 241"/>
              <p:cNvSpPr>
                <a:spLocks noChangeArrowheads="1"/>
              </p:cNvSpPr>
              <p:nvPr/>
            </p:nvSpPr>
            <p:spPr bwMode="auto">
              <a:xfrm>
                <a:off x="8253" y="6063"/>
                <a:ext cx="8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Школа 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Rectangle 242"/>
              <p:cNvSpPr>
                <a:spLocks noChangeArrowheads="1"/>
              </p:cNvSpPr>
              <p:nvPr/>
            </p:nvSpPr>
            <p:spPr bwMode="auto">
              <a:xfrm>
                <a:off x="7817" y="6320"/>
                <a:ext cx="178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“Возможность”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Rectangle 243"/>
              <p:cNvSpPr>
                <a:spLocks noChangeArrowheads="1"/>
              </p:cNvSpPr>
              <p:nvPr/>
            </p:nvSpPr>
            <p:spPr bwMode="auto">
              <a:xfrm>
                <a:off x="1712" y="5374"/>
                <a:ext cx="1289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Телестудия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Rectangle 244"/>
              <p:cNvSpPr>
                <a:spLocks noChangeArrowheads="1"/>
              </p:cNvSpPr>
              <p:nvPr/>
            </p:nvSpPr>
            <p:spPr bwMode="auto">
              <a:xfrm>
                <a:off x="3245" y="4915"/>
                <a:ext cx="578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НИИ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Rectangle 245"/>
              <p:cNvSpPr>
                <a:spLocks noChangeArrowheads="1"/>
              </p:cNvSpPr>
              <p:nvPr/>
            </p:nvSpPr>
            <p:spPr bwMode="auto">
              <a:xfrm>
                <a:off x="3095" y="5166"/>
                <a:ext cx="93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“АТОЛ”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Rectangle 246"/>
              <p:cNvSpPr>
                <a:spLocks noChangeArrowheads="1"/>
              </p:cNvSpPr>
              <p:nvPr/>
            </p:nvSpPr>
            <p:spPr bwMode="auto">
              <a:xfrm>
                <a:off x="5039" y="6382"/>
                <a:ext cx="539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ЛИТ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" name="Rectangle 247"/>
              <p:cNvSpPr>
                <a:spLocks noChangeArrowheads="1"/>
              </p:cNvSpPr>
              <p:nvPr/>
            </p:nvSpPr>
            <p:spPr bwMode="auto">
              <a:xfrm>
                <a:off x="4919" y="6641"/>
                <a:ext cx="82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 ОИЯИ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" name="Rectangle 248"/>
              <p:cNvSpPr>
                <a:spLocks noChangeArrowheads="1"/>
              </p:cNvSpPr>
              <p:nvPr/>
            </p:nvSpPr>
            <p:spPr bwMode="auto">
              <a:xfrm>
                <a:off x="4029" y="6416"/>
                <a:ext cx="54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ЦКС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9" name="Rectangle 249"/>
              <p:cNvSpPr>
                <a:spLocks noChangeArrowheads="1"/>
              </p:cNvSpPr>
              <p:nvPr/>
            </p:nvSpPr>
            <p:spPr bwMode="auto">
              <a:xfrm>
                <a:off x="6164" y="5826"/>
                <a:ext cx="729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Лицей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0" name="Rectangle 250"/>
              <p:cNvSpPr>
                <a:spLocks noChangeArrowheads="1"/>
              </p:cNvSpPr>
              <p:nvPr/>
            </p:nvSpPr>
            <p:spPr bwMode="auto">
              <a:xfrm>
                <a:off x="6070" y="6079"/>
                <a:ext cx="95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200">
                    <a:solidFill>
                      <a:srgbClr val="1F1A17"/>
                    </a:solidFill>
                    <a:latin typeface="Times New Roman" panose="02020603050405020304" pitchFamily="18" charset="0"/>
                  </a:rPr>
                  <a:t>“Дубна”</a:t>
                </a: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Line 251"/>
              <p:cNvSpPr>
                <a:spLocks noChangeShapeType="1"/>
              </p:cNvSpPr>
              <p:nvPr/>
            </p:nvSpPr>
            <p:spPr bwMode="auto">
              <a:xfrm>
                <a:off x="5103" y="4754"/>
                <a:ext cx="2516" cy="1169"/>
              </a:xfrm>
              <a:prstGeom prst="line">
                <a:avLst/>
              </a:prstGeom>
              <a:noFill/>
              <a:ln w="254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Oval 173"/>
            <p:cNvSpPr>
              <a:spLocks noChangeArrowheads="1"/>
            </p:cNvSpPr>
            <p:nvPr/>
          </p:nvSpPr>
          <p:spPr bwMode="auto">
            <a:xfrm>
              <a:off x="5816739" y="2977315"/>
              <a:ext cx="197123" cy="208348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" name="Oval 177"/>
            <p:cNvSpPr>
              <a:spLocks noChangeArrowheads="1"/>
            </p:cNvSpPr>
            <p:nvPr/>
          </p:nvSpPr>
          <p:spPr bwMode="auto">
            <a:xfrm>
              <a:off x="7835664" y="3842514"/>
              <a:ext cx="197123" cy="208348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" name="Group 181"/>
            <p:cNvGrpSpPr>
              <a:grpSpLocks/>
            </p:cNvGrpSpPr>
            <p:nvPr/>
          </p:nvGrpSpPr>
          <p:grpSpPr bwMode="auto">
            <a:xfrm>
              <a:off x="2624612" y="1951481"/>
              <a:ext cx="5424073" cy="4138323"/>
              <a:chOff x="1655" y="1231"/>
              <a:chExt cx="3412" cy="2602"/>
            </a:xfrm>
          </p:grpSpPr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655" y="1231"/>
                <a:ext cx="3412" cy="2551"/>
                <a:chOff x="1655" y="1231"/>
                <a:chExt cx="3412" cy="2551"/>
              </a:xfrm>
            </p:grpSpPr>
            <p:grpSp>
              <p:nvGrpSpPr>
                <p:cNvPr id="8" name="Group 154"/>
                <p:cNvGrpSpPr>
                  <a:grpSpLocks/>
                </p:cNvGrpSpPr>
                <p:nvPr/>
              </p:nvGrpSpPr>
              <p:grpSpPr bwMode="auto">
                <a:xfrm>
                  <a:off x="1655" y="2490"/>
                  <a:ext cx="1246" cy="539"/>
                  <a:chOff x="1655" y="2490"/>
                  <a:chExt cx="1246" cy="539"/>
                </a:xfrm>
              </p:grpSpPr>
              <p:sp>
                <p:nvSpPr>
                  <p:cNvPr id="47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580"/>
                    <a:ext cx="124" cy="1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8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939" y="2898"/>
                    <a:ext cx="124" cy="1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9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342" y="2496"/>
                    <a:ext cx="124" cy="1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50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777" y="2490"/>
                    <a:ext cx="124" cy="1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sp>
              <p:nvSpPr>
                <p:cNvPr id="34" name="Oval 155"/>
                <p:cNvSpPr>
                  <a:spLocks noChangeArrowheads="1"/>
                </p:cNvSpPr>
                <p:nvPr/>
              </p:nvSpPr>
              <p:spPr bwMode="auto">
                <a:xfrm>
                  <a:off x="4026" y="3463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DDDDD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5" name="Oval 156"/>
                <p:cNvSpPr>
                  <a:spLocks noChangeArrowheads="1"/>
                </p:cNvSpPr>
                <p:nvPr/>
              </p:nvSpPr>
              <p:spPr bwMode="auto">
                <a:xfrm>
                  <a:off x="2336" y="1870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" name="Oval 157"/>
                <p:cNvSpPr>
                  <a:spLocks noChangeArrowheads="1"/>
                </p:cNvSpPr>
                <p:nvPr/>
              </p:nvSpPr>
              <p:spPr bwMode="auto">
                <a:xfrm>
                  <a:off x="2783" y="1237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" name="Oval 158"/>
                <p:cNvSpPr>
                  <a:spLocks noChangeArrowheads="1"/>
                </p:cNvSpPr>
                <p:nvPr/>
              </p:nvSpPr>
              <p:spPr bwMode="auto">
                <a:xfrm>
                  <a:off x="3657" y="1231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8" name="Oval 159"/>
                <p:cNvSpPr>
                  <a:spLocks noChangeArrowheads="1"/>
                </p:cNvSpPr>
                <p:nvPr/>
              </p:nvSpPr>
              <p:spPr bwMode="auto">
                <a:xfrm>
                  <a:off x="4093" y="1231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9" name="Oval 160"/>
                <p:cNvSpPr>
                  <a:spLocks noChangeArrowheads="1"/>
                </p:cNvSpPr>
                <p:nvPr/>
              </p:nvSpPr>
              <p:spPr bwMode="auto">
                <a:xfrm>
                  <a:off x="4065" y="2269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0" name="Oval 161"/>
                <p:cNvSpPr>
                  <a:spLocks noChangeArrowheads="1"/>
                </p:cNvSpPr>
                <p:nvPr/>
              </p:nvSpPr>
              <p:spPr bwMode="auto">
                <a:xfrm>
                  <a:off x="4927" y="2828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" name="Oval 162"/>
                <p:cNvSpPr>
                  <a:spLocks noChangeArrowheads="1"/>
                </p:cNvSpPr>
                <p:nvPr/>
              </p:nvSpPr>
              <p:spPr bwMode="auto">
                <a:xfrm>
                  <a:off x="4927" y="3237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DDDDD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" name="Oval 163"/>
                <p:cNvSpPr>
                  <a:spLocks noChangeArrowheads="1"/>
                </p:cNvSpPr>
                <p:nvPr/>
              </p:nvSpPr>
              <p:spPr bwMode="auto">
                <a:xfrm>
                  <a:off x="2342" y="1241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3" name="Oval 164"/>
                <p:cNvSpPr>
                  <a:spLocks noChangeArrowheads="1"/>
                </p:cNvSpPr>
                <p:nvPr/>
              </p:nvSpPr>
              <p:spPr bwMode="auto">
                <a:xfrm>
                  <a:off x="3216" y="1241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4" name="Oval 165"/>
                <p:cNvSpPr>
                  <a:spLocks noChangeArrowheads="1"/>
                </p:cNvSpPr>
                <p:nvPr/>
              </p:nvSpPr>
              <p:spPr bwMode="auto">
                <a:xfrm>
                  <a:off x="2989" y="2160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5" name="Oval 166"/>
                <p:cNvSpPr>
                  <a:spLocks noChangeArrowheads="1"/>
                </p:cNvSpPr>
                <p:nvPr/>
              </p:nvSpPr>
              <p:spPr bwMode="auto">
                <a:xfrm>
                  <a:off x="4059" y="2744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6" name="Oval 167"/>
                <p:cNvSpPr>
                  <a:spLocks noChangeArrowheads="1"/>
                </p:cNvSpPr>
                <p:nvPr/>
              </p:nvSpPr>
              <p:spPr bwMode="auto">
                <a:xfrm>
                  <a:off x="4943" y="3651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DDDDD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9" name="Group 179"/>
              <p:cNvGrpSpPr>
                <a:grpSpLocks/>
              </p:cNvGrpSpPr>
              <p:nvPr/>
            </p:nvGrpSpPr>
            <p:grpSpPr bwMode="auto">
              <a:xfrm>
                <a:off x="2221" y="2490"/>
                <a:ext cx="2386" cy="1343"/>
                <a:chOff x="2221" y="2490"/>
                <a:chExt cx="2386" cy="1343"/>
              </a:xfrm>
            </p:grpSpPr>
            <p:sp>
              <p:nvSpPr>
                <p:cNvPr id="25" name="Oval 169"/>
                <p:cNvSpPr>
                  <a:spLocks noChangeArrowheads="1"/>
                </p:cNvSpPr>
                <p:nvPr/>
              </p:nvSpPr>
              <p:spPr bwMode="auto">
                <a:xfrm>
                  <a:off x="3216" y="2496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6" name="Oval 170"/>
                <p:cNvSpPr>
                  <a:spLocks noChangeArrowheads="1"/>
                </p:cNvSpPr>
                <p:nvPr/>
              </p:nvSpPr>
              <p:spPr bwMode="auto">
                <a:xfrm>
                  <a:off x="2813" y="3022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DDDDD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7" name="Oval 171"/>
                <p:cNvSpPr>
                  <a:spLocks noChangeArrowheads="1"/>
                </p:cNvSpPr>
                <p:nvPr/>
              </p:nvSpPr>
              <p:spPr bwMode="auto">
                <a:xfrm>
                  <a:off x="3198" y="3702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8" name="Oval 172"/>
                <p:cNvSpPr>
                  <a:spLocks noChangeArrowheads="1"/>
                </p:cNvSpPr>
                <p:nvPr/>
              </p:nvSpPr>
              <p:spPr bwMode="auto">
                <a:xfrm>
                  <a:off x="3696" y="3702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9" name="Oval 174"/>
                <p:cNvSpPr>
                  <a:spLocks noChangeArrowheads="1"/>
                </p:cNvSpPr>
                <p:nvPr/>
              </p:nvSpPr>
              <p:spPr bwMode="auto">
                <a:xfrm>
                  <a:off x="2221" y="3209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0" name="Oval 175"/>
                <p:cNvSpPr>
                  <a:spLocks noChangeArrowheads="1"/>
                </p:cNvSpPr>
                <p:nvPr/>
              </p:nvSpPr>
              <p:spPr bwMode="auto">
                <a:xfrm>
                  <a:off x="3657" y="2499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1" name="Oval 176"/>
                <p:cNvSpPr>
                  <a:spLocks noChangeArrowheads="1"/>
                </p:cNvSpPr>
                <p:nvPr/>
              </p:nvSpPr>
              <p:spPr bwMode="auto">
                <a:xfrm>
                  <a:off x="4483" y="2490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2" name="Oval 178"/>
                <p:cNvSpPr>
                  <a:spLocks noChangeArrowheads="1"/>
                </p:cNvSpPr>
                <p:nvPr/>
              </p:nvSpPr>
              <p:spPr bwMode="auto">
                <a:xfrm>
                  <a:off x="4480" y="3028"/>
                  <a:ext cx="124" cy="1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EAEAE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4" name="Oval 180"/>
              <p:cNvSpPr>
                <a:spLocks noChangeArrowheads="1"/>
              </p:cNvSpPr>
              <p:nvPr/>
            </p:nvSpPr>
            <p:spPr bwMode="auto">
              <a:xfrm>
                <a:off x="3364" y="2949"/>
                <a:ext cx="269" cy="273"/>
              </a:xfrm>
              <a:prstGeom prst="ellipse">
                <a:avLst/>
              </a:prstGeom>
              <a:gradFill rotWithShape="1">
                <a:gsLst>
                  <a:gs pos="0">
                    <a:srgbClr val="99FF66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7596834" y="5902501"/>
            <a:ext cx="381070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1C:</a:t>
            </a:r>
            <a:r>
              <a:rPr lang="ru-RU" sz="1600" dirty="0"/>
              <a:t>Клуб программистов для школьников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356472" cy="7647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Основные направления подготовки кадров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9463" y="6148251"/>
            <a:ext cx="2031876" cy="5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694198" y="769469"/>
            <a:ext cx="646093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технологии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 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</a:p>
          <a:p>
            <a:pPr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Роботехника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технологии</a:t>
            </a:r>
          </a:p>
          <a:p>
            <a:pPr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материалы</a:t>
            </a:r>
          </a:p>
          <a:p>
            <a:pPr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</a:p>
          <a:p>
            <a:pPr marL="179388" indent="-179388"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7968208" y="919222"/>
            <a:ext cx="592036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«вещей»,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«всего»;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кономика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безопасность;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Радиотехника и 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компонентная база.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tabLst>
                <a:tab pos="179388" algn="l"/>
              </a:tabLs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lnSpc>
                <a:spcPct val="25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Картинки по запросу 3d печать пиктограмм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72322" b="47704"/>
          <a:stretch/>
        </p:blipFill>
        <p:spPr bwMode="auto">
          <a:xfrm>
            <a:off x="1601951" y="1721223"/>
            <a:ext cx="1186337" cy="10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97" y="810312"/>
            <a:ext cx="1092752" cy="8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Картинки по запросу робототехника пиктограм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4372"/>
            <a:ext cx="1230092" cy="8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Картинки по запросу лазерные технологии пиктограм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43" y="3678337"/>
            <a:ext cx="945337" cy="9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Картинки по запрос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61251"/>
            <a:ext cx="1085387" cy="5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Картинки по запросу Технологии  Big 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714845"/>
            <a:ext cx="822755" cy="8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Картинки по запросу Интернет «вещей»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r="17737"/>
          <a:stretch/>
        </p:blipFill>
        <p:spPr bwMode="auto">
          <a:xfrm>
            <a:off x="6744073" y="836712"/>
            <a:ext cx="1275563" cy="9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4" descr="Картинки по запросу квант логотип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6" descr="Картинки по запросу Промышленный интерне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t="1342" r="29712" b="12496"/>
          <a:stretch/>
        </p:blipFill>
        <p:spPr bwMode="auto">
          <a:xfrm>
            <a:off x="7248129" y="2060849"/>
            <a:ext cx="540259" cy="8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информационная безопасность. картинк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0056" y="4149080"/>
            <a:ext cx="1423816" cy="966732"/>
          </a:xfrm>
          <a:prstGeom prst="rect">
            <a:avLst/>
          </a:prstGeom>
          <a:noFill/>
        </p:spPr>
      </p:pic>
      <p:pic>
        <p:nvPicPr>
          <p:cNvPr id="28" name="Picture 2" descr="Картинки по запросу радио картинк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2065" y="5445225"/>
            <a:ext cx="1390577" cy="1042933"/>
          </a:xfrm>
          <a:prstGeom prst="rect">
            <a:avLst/>
          </a:prstGeom>
          <a:noFill/>
        </p:spPr>
      </p:pic>
      <p:pic>
        <p:nvPicPr>
          <p:cNvPr id="29" name="Рисунок 28" descr="http://www.ctsspb.ru/files/20090610-160317_11448380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16080" y="3212977"/>
            <a:ext cx="1152128" cy="7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3215680" y="836712"/>
            <a:ext cx="5976664" cy="5688632"/>
          </a:xfrm>
          <a:prstGeom prst="ellipse">
            <a:avLst/>
          </a:prstGeom>
          <a:noFill/>
          <a:ln w="98425" cmpd="sng">
            <a:solidFill>
              <a:srgbClr val="FFCC00"/>
            </a:solidFill>
          </a:ln>
          <a:effectLst>
            <a:innerShdw blurRad="114300">
              <a:srgbClr val="FFFF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1Ð¡:ÐÐ¸Ð·Ð½ÐµÑÐ¡ÑÐ°ÑÑ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15880" y="2420889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0770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9" name="Заголовок 1"/>
          <p:cNvSpPr>
            <a:spLocks/>
          </p:cNvSpPr>
          <p:nvPr/>
        </p:nvSpPr>
        <p:spPr bwMode="auto">
          <a:xfrm>
            <a:off x="2555358" y="1"/>
            <a:ext cx="8112642" cy="9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Формирование инфраструктуры для цифрового производства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873" name="AutoShape 19" descr="Sertificate-CAKE"/>
          <p:cNvSpPr>
            <a:spLocks noChangeAspect="1" noChangeArrowheads="1"/>
          </p:cNvSpPr>
          <p:nvPr/>
        </p:nvSpPr>
        <p:spPr bwMode="auto">
          <a:xfrm>
            <a:off x="5943600" y="3562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4" name="AutoShape 21" descr="Sertificate-CAKE"/>
          <p:cNvSpPr>
            <a:spLocks noChangeAspect="1" noChangeArrowheads="1"/>
          </p:cNvSpPr>
          <p:nvPr/>
        </p:nvSpPr>
        <p:spPr bwMode="auto">
          <a:xfrm>
            <a:off x="5943600" y="3562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335360" y="1131437"/>
            <a:ext cx="11521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entury Gothic" pitchFamily="34" charset="0"/>
              </a:rPr>
              <a:t>Основной современной </a:t>
            </a:r>
            <a:r>
              <a:rPr lang="ru-RU" altLang="ru-RU" sz="1600" b="1" dirty="0">
                <a:latin typeface="Century Gothic" pitchFamily="34" charset="0"/>
              </a:rPr>
              <a:t>задачей</a:t>
            </a:r>
            <a:r>
              <a:rPr lang="ru-RU" altLang="ru-RU" sz="1600" dirty="0">
                <a:latin typeface="Century Gothic" pitchFamily="34" charset="0"/>
              </a:rPr>
              <a:t> развития цифровой экономики Подмосковья является создание инфраструктуры повышения востребованности имеющихся основных фондов с </a:t>
            </a:r>
            <a:r>
              <a:rPr lang="ru-RU" altLang="ru-RU" sz="1600" b="1" dirty="0">
                <a:latin typeface="Century Gothic" pitchFamily="34" charset="0"/>
              </a:rPr>
              <a:t>формированием гибких  технологических цепочек «под инновационный товар»</a:t>
            </a:r>
            <a:r>
              <a:rPr lang="ru-RU" altLang="ru-RU" sz="1600" dirty="0">
                <a:latin typeface="Century Gothic" pitchFamily="34" charset="0"/>
              </a:rPr>
              <a:t>.</a:t>
            </a:r>
            <a:endParaRPr lang="en-US" altLang="ru-RU" sz="1600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1175" y="6162676"/>
            <a:ext cx="1885950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33958" t="25556" r="20625" b="14711"/>
          <a:stretch>
            <a:fillRect/>
          </a:stretch>
        </p:blipFill>
        <p:spPr bwMode="auto">
          <a:xfrm>
            <a:off x="1524001" y="1988840"/>
            <a:ext cx="5444607" cy="419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" name="Схема 27"/>
          <p:cNvGraphicFramePr/>
          <p:nvPr/>
        </p:nvGraphicFramePr>
        <p:xfrm>
          <a:off x="5089452" y="24750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CC58-09AE-4EBD-B54A-941D1EF7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115665"/>
            <a:ext cx="5618162" cy="1081088"/>
          </a:xfrm>
        </p:spPr>
        <p:txBody>
          <a:bodyPr>
            <a:normAutofit/>
          </a:bodyPr>
          <a:lstStyle/>
          <a:p>
            <a:r>
              <a:rPr lang="ru-RU" sz="3200" dirty="0"/>
              <a:t>Вывод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D1D8-6697-4F64-AA00-8063F277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96753"/>
            <a:ext cx="11593288" cy="295232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b="1" dirty="0"/>
              <a:t>Центральная проблема текущего момента – это переход к цифровой экономике</a:t>
            </a:r>
            <a:endParaRPr lang="ru-RU" sz="9600" dirty="0"/>
          </a:p>
          <a:p>
            <a:r>
              <a:rPr lang="ru-RU" sz="9600" dirty="0"/>
              <a:t>Для того, чтобы перейти к этому укладу необходимо:</a:t>
            </a:r>
          </a:p>
          <a:p>
            <a:r>
              <a:rPr lang="ru-RU" sz="9600" dirty="0"/>
              <a:t>Наличие соответствующего аппаратного комплекса, высокопроизводительных компьютеров, высокоскоростных каналов связи, коммуникаторов с малым временем задержки и возможности эффективного входа и работы в системе из любой точки мира.</a:t>
            </a:r>
          </a:p>
          <a:p>
            <a:pPr lvl="0"/>
            <a:r>
              <a:rPr lang="ru-RU" sz="9600" dirty="0"/>
              <a:t>Наличие современных парадигм программирования этих комплексов и программных средств для работы с распределенными данными, обеспечивая безопасную работу, масштабирование системы до тысяч узлов и высокую скорость выполнения операций.</a:t>
            </a:r>
          </a:p>
          <a:p>
            <a:pPr lvl="0"/>
            <a:r>
              <a:rPr lang="ru-RU" sz="9600" b="1" dirty="0"/>
              <a:t>Наличие профессионалов, которые могли бы управлять и работать на современных системах  и наличие руководителей, которые могли бы выбрать стратегию и планировать дальнейшее развитие.</a:t>
            </a: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87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81175" y="6162676"/>
            <a:ext cx="1885950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63012" y="1314451"/>
            <a:ext cx="7412069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gray">
          <a:xfrm>
            <a:off x="7370764" y="1314451"/>
            <a:ext cx="2649537" cy="28257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Rectangle 2"/>
          <p:cNvSpPr>
            <a:spLocks noChangeArrowheads="1"/>
          </p:cNvSpPr>
          <p:nvPr/>
        </p:nvSpPr>
        <p:spPr bwMode="white">
          <a:xfrm>
            <a:off x="3071814" y="188913"/>
            <a:ext cx="72358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gray">
          <a:xfrm>
            <a:off x="2084225" y="1973458"/>
            <a:ext cx="2600506" cy="28257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800"/>
          </a:p>
        </p:txBody>
      </p:sp>
      <p:sp>
        <p:nvSpPr>
          <p:cNvPr id="9225" name="AutoShape 17"/>
          <p:cNvSpPr>
            <a:spLocks noChangeArrowheads="1"/>
          </p:cNvSpPr>
          <p:nvPr/>
        </p:nvSpPr>
        <p:spPr bwMode="gray">
          <a:xfrm>
            <a:off x="1738280" y="1833195"/>
            <a:ext cx="1649484" cy="319087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Заголовок 4"/>
          <p:cNvSpPr txBox="1">
            <a:spLocks/>
          </p:cNvSpPr>
          <p:nvPr/>
        </p:nvSpPr>
        <p:spPr>
          <a:xfrm>
            <a:off x="2956331" y="215721"/>
            <a:ext cx="6662057" cy="887590"/>
          </a:xfrm>
          <a:prstGeom prst="rect">
            <a:avLst/>
          </a:prstGeom>
        </p:spPr>
        <p:txBody>
          <a:bodyPr>
            <a:normAutofit fontScale="6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 магистратуры</a:t>
            </a:r>
          </a:p>
          <a:p>
            <a:pPr algn="ctr"/>
            <a:r>
              <a:rPr lang="ru-RU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работодатели</a:t>
            </a:r>
          </a:p>
        </p:txBody>
      </p:sp>
      <p:pic>
        <p:nvPicPr>
          <p:cNvPr id="13" name="Picture 108" descr="http://im6-tub-ru.yandex.net/i?id=238423770-0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72336" y="839200"/>
            <a:ext cx="750777" cy="6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dubna-oez.ru/images/data/gallery/7_big_1292171128_3513_resiz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6555" y="4035672"/>
            <a:ext cx="911484" cy="2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8882661" y="2834004"/>
            <a:ext cx="1834300" cy="608227"/>
            <a:chOff x="467544" y="2276872"/>
            <a:chExt cx="2376264" cy="793359"/>
          </a:xfrm>
        </p:grpSpPr>
        <p:pic>
          <p:nvPicPr>
            <p:cNvPr id="17" name="Picture 28" descr="http://dubna-oez.ru/images/data/gallery/7_big_1292174707_5438_resize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3608" y="2276872"/>
              <a:ext cx="1263774" cy="43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8"/>
            <p:cNvSpPr txBox="1">
              <a:spLocks noChangeArrowheads="1"/>
            </p:cNvSpPr>
            <p:nvPr/>
          </p:nvSpPr>
          <p:spPr bwMode="auto">
            <a:xfrm>
              <a:off x="467544" y="2708919"/>
              <a:ext cx="2376264" cy="36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339933"/>
                  </a:solidFill>
                </a:rPr>
                <a:t>«</a:t>
              </a:r>
              <a:r>
                <a:rPr lang="ru-RU" sz="1200" b="1" dirty="0" err="1">
                  <a:solidFill>
                    <a:srgbClr val="339933"/>
                  </a:solidFill>
                </a:rPr>
                <a:t>Риэл</a:t>
              </a:r>
              <a:r>
                <a:rPr lang="ru-RU" sz="1200" b="1" dirty="0">
                  <a:solidFill>
                    <a:srgbClr val="339933"/>
                  </a:solidFill>
                </a:rPr>
                <a:t> </a:t>
              </a:r>
              <a:r>
                <a:rPr lang="ru-RU" sz="1200" b="1" dirty="0" err="1">
                  <a:solidFill>
                    <a:srgbClr val="339933"/>
                  </a:solidFill>
                </a:rPr>
                <a:t>Гео</a:t>
              </a:r>
              <a:r>
                <a:rPr lang="ru-RU" sz="1200" b="1" dirty="0">
                  <a:solidFill>
                    <a:srgbClr val="339933"/>
                  </a:solidFill>
                </a:rPr>
                <a:t> </a:t>
              </a:r>
              <a:r>
                <a:rPr lang="ru-RU" sz="1200" b="1" dirty="0" err="1">
                  <a:solidFill>
                    <a:srgbClr val="339933"/>
                  </a:solidFill>
                </a:rPr>
                <a:t>Проджект</a:t>
              </a:r>
              <a:r>
                <a:rPr lang="ru-RU" sz="1200" b="1" dirty="0">
                  <a:solidFill>
                    <a:srgbClr val="339933"/>
                  </a:solidFill>
                </a:rPr>
                <a:t>»</a:t>
              </a:r>
              <a:endParaRPr lang="ru-RU" sz="1200" dirty="0">
                <a:solidFill>
                  <a:srgbClr val="339933"/>
                </a:solidFill>
              </a:endParaRPr>
            </a:p>
          </p:txBody>
        </p:sp>
      </p:grpSp>
      <p:pic>
        <p:nvPicPr>
          <p:cNvPr id="19" name="Picture 4" descr="http://dubna-oez.ru/images/data/gallery/7_small_12955335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3164" y="3281586"/>
            <a:ext cx="978269" cy="3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8" descr="http://im0-tub-ru.yandex.net/i?id=126788864-19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51280" y="2304685"/>
            <a:ext cx="853115" cy="45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4" descr="http://im0-tub-ru.yandex.net/i?id=546152346-1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618387" y="3534452"/>
            <a:ext cx="834840" cy="5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530791" y="4372928"/>
            <a:ext cx="1033869" cy="44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0" descr="http://im8-tub-ru.yandex.net/i?id=593613330-38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581789" y="1605324"/>
            <a:ext cx="931870" cy="62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6" descr="http://im0-tub-ru.yandex.net/i?id=589015123-39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241865" y="4891054"/>
            <a:ext cx="1322794" cy="3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0" descr="http://im4-tub-ru.yandex.net/i?id=566860584-44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606024" y="2114744"/>
            <a:ext cx="1206476" cy="45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14"/>
          <p:cNvGrpSpPr>
            <a:grpSpLocks/>
          </p:cNvGrpSpPr>
          <p:nvPr/>
        </p:nvGrpSpPr>
        <p:grpSpPr bwMode="auto">
          <a:xfrm>
            <a:off x="9666870" y="5193407"/>
            <a:ext cx="967563" cy="785117"/>
            <a:chOff x="1979211" y="4293096"/>
            <a:chExt cx="1512669" cy="1431153"/>
          </a:xfrm>
        </p:grpSpPr>
        <p:pic>
          <p:nvPicPr>
            <p:cNvPr id="27" name="Picture 116" descr="http://im0-tub-ru.yandex.net/i?id=143860863-35-72&amp;n=2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178684" y="4293096"/>
              <a:ext cx="1169180" cy="1060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113"/>
            <p:cNvSpPr txBox="1">
              <a:spLocks noChangeArrowheads="1"/>
            </p:cNvSpPr>
            <p:nvPr/>
          </p:nvSpPr>
          <p:spPr bwMode="auto">
            <a:xfrm>
              <a:off x="1979211" y="5359578"/>
              <a:ext cx="1512669" cy="36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 err="1"/>
                <a:t>ВНИИгеосистем</a:t>
              </a:r>
              <a:endParaRPr lang="ru-RU" sz="700" b="1" dirty="0"/>
            </a:p>
          </p:txBody>
        </p:sp>
      </p:grpSp>
      <p:pic>
        <p:nvPicPr>
          <p:cNvPr id="29" name="Picture 6" descr="http://dubna-oez.ru/images/data/gallery/7_small_130069920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836381" y="6090900"/>
            <a:ext cx="628539" cy="6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dubna-oez.ru/images/data/gallery/7_big_1292167760_3679_resize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661374" y="5230234"/>
            <a:ext cx="803275" cy="48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2" descr="http://dubna-oez.ru/images/data/gallery/916_small_1313393291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581415" y="1496354"/>
            <a:ext cx="1566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2" descr="http://im2-tub-ru.yandex.net/i?id=537769102-21-72&amp;n=2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671189" y="4327988"/>
            <a:ext cx="658141" cy="8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4" descr="http://dubna-oez.ru/images/data/gallery/7_small_1351155663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671188" y="3588610"/>
            <a:ext cx="1001270" cy="42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dubna-oez.ru/images/data/gallery/7_small_1301647825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9300768" y="5544242"/>
            <a:ext cx="668007" cy="56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2" descr="http://im2-tub-ru.yandex.net/i?id=299262363-43-72&amp;n=2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653164" y="898150"/>
            <a:ext cx="606277" cy="60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2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9503176" y="4009138"/>
            <a:ext cx="965040" cy="38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4" descr="http://im6-tub-ru.yandex.net/i?id=143984234-00-72&amp;n=21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681916" y="2603221"/>
            <a:ext cx="599004" cy="5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8"/>
          <p:cNvGrpSpPr/>
          <p:nvPr/>
        </p:nvGrpSpPr>
        <p:grpSpPr>
          <a:xfrm>
            <a:off x="3132659" y="1365322"/>
            <a:ext cx="5926685" cy="1897973"/>
            <a:chOff x="1999807" y="353105"/>
            <a:chExt cx="5926685" cy="189797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999807" y="353105"/>
              <a:ext cx="5926685" cy="1897973"/>
            </a:xfrm>
            <a:prstGeom prst="round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2092458" y="445756"/>
              <a:ext cx="5741383" cy="1712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Системный анализ и управление</a:t>
              </a: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«Теория и математические методы системного анализа и управления в технических системах»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«Системный анализ проектно-технологических решений»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«Когнитивные вычисления и бизнес-аналитика»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«Интеллектуальные системы обработки больших данных»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«Геоинформационные технологии в принятии решений»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«Системный анализ и управление устойчивым развитием сложных систем»</a:t>
              </a:r>
            </a:p>
          </p:txBody>
        </p:sp>
      </p:grpSp>
      <p:grpSp>
        <p:nvGrpSpPr>
          <p:cNvPr id="5" name="Группа 44"/>
          <p:cNvGrpSpPr/>
          <p:nvPr/>
        </p:nvGrpSpPr>
        <p:grpSpPr>
          <a:xfrm>
            <a:off x="3144363" y="4190571"/>
            <a:ext cx="5903275" cy="681933"/>
            <a:chOff x="2023217" y="2337054"/>
            <a:chExt cx="5903275" cy="681933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023217" y="2337054"/>
              <a:ext cx="5903275" cy="681933"/>
            </a:xfrm>
            <a:prstGeom prst="round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2056506" y="2370343"/>
              <a:ext cx="5836697" cy="615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«Прикладная информатика»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«Системы корпоративного управления»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«Прикладная информатика в экономике»</a:t>
              </a:r>
            </a:p>
          </p:txBody>
        </p:sp>
      </p:grpSp>
      <p:grpSp>
        <p:nvGrpSpPr>
          <p:cNvPr id="6" name="Группа 47"/>
          <p:cNvGrpSpPr/>
          <p:nvPr/>
        </p:nvGrpSpPr>
        <p:grpSpPr>
          <a:xfrm>
            <a:off x="3132834" y="3434591"/>
            <a:ext cx="5926332" cy="564211"/>
            <a:chOff x="2000160" y="3169022"/>
            <a:chExt cx="5926332" cy="564211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000160" y="3169022"/>
              <a:ext cx="5926332" cy="564211"/>
            </a:xfrm>
            <a:prstGeom prst="round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2027703" y="3196565"/>
              <a:ext cx="5871246" cy="509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Менеджмент</a:t>
              </a: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«Проектное управление устойчивым развитием»</a:t>
              </a:r>
            </a:p>
          </p:txBody>
        </p:sp>
      </p:grpSp>
      <p:grpSp>
        <p:nvGrpSpPr>
          <p:cNvPr id="7" name="Группа 50"/>
          <p:cNvGrpSpPr/>
          <p:nvPr/>
        </p:nvGrpSpPr>
        <p:grpSpPr>
          <a:xfrm>
            <a:off x="3170402" y="5064272"/>
            <a:ext cx="5888764" cy="814360"/>
            <a:chOff x="2037728" y="3842545"/>
            <a:chExt cx="5888764" cy="81436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037728" y="3842545"/>
              <a:ext cx="5888764" cy="814360"/>
            </a:xfrm>
            <a:prstGeom prst="round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2077482" y="3882299"/>
              <a:ext cx="5809256" cy="734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Конструирование и технология электронных средств</a:t>
              </a: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ru-RU" sz="1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«Информационные технологии проектирования электронных средств»</a:t>
              </a:r>
            </a:p>
          </p:txBody>
        </p:sp>
      </p:grpSp>
      <p:grpSp>
        <p:nvGrpSpPr>
          <p:cNvPr id="8" name="Группа 53"/>
          <p:cNvGrpSpPr/>
          <p:nvPr/>
        </p:nvGrpSpPr>
        <p:grpSpPr>
          <a:xfrm>
            <a:off x="3210156" y="6070402"/>
            <a:ext cx="5926332" cy="564211"/>
            <a:chOff x="2000160" y="3169022"/>
            <a:chExt cx="5926332" cy="564211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000160" y="3169022"/>
              <a:ext cx="5926332" cy="564211"/>
            </a:xfrm>
            <a:prstGeom prst="round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2027703" y="3196565"/>
              <a:ext cx="5871246" cy="509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«Прикладная математика и информатика»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«Математическое моделирование»</a:t>
              </a:r>
            </a:p>
          </p:txBody>
        </p:sp>
      </p:grpSp>
      <p:pic>
        <p:nvPicPr>
          <p:cNvPr id="58" name="Picture 20" descr="http://dubna-oez.ru/images/data/gallery/7_small_1296456386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677402" y="5772930"/>
            <a:ext cx="948170" cy="49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6" descr="http://dubna-oez.ru/images/data/gallery/7_small_1320308941.gif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689761" y="6308174"/>
            <a:ext cx="1182318" cy="3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3864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888461"/>
            <a:ext cx="11280576" cy="2376264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600" dirty="0" err="1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Бакалавриат</a:t>
            </a: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Прикладная информатика (в менеджменте)</a:t>
            </a:r>
            <a:b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 Управление корпоративными системами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3252117"/>
            <a:ext cx="9669760" cy="3417243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(курс Офисные и информационные технологии).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информационной системы. (Проектирование систем).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интерфейсов (курс Проектирование интерфейсов).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информационной системы (курс Технологии 1С в управлении корпоративными системами).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Бакалаврская работа (группы 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 из них 12 программирование "1С")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196752"/>
            <a:ext cx="10332640" cy="53732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Прошли обучение на сертифицированных курсах, имеют свидетельства «1С: ПРОФЕССИОНАЛ»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Прошли обучение в рамках акции «Программировать с «1С - Легкий старт!»»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кандидатами наук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Работают на одном из предприятий города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обучении используются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1С: Предприятие 8 через Интернет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https://edu.1cfresh.com/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франчайзи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(олимпиады, практика, трудоустройства, выступление на студенческих конференциях)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Методическая поддержка фирмы "1С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конкурсах дипломных проектов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олимпиаде по программированию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олимпиаде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веб-программированию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40000"/>
              </a:lnSpc>
              <a:defRPr/>
            </a:pPr>
            <a:endParaRPr lang="ru-RU" sz="3600" b="1" dirty="0">
              <a:latin typeface="Palatino Linotype" panose="02040502050505030304" pitchFamily="18" charset="0"/>
              <a:ea typeface="+mn-ea"/>
              <a:cs typeface="+mn-cs"/>
            </a:endParaRPr>
          </a:p>
          <a:p>
            <a:pPr>
              <a:lnSpc>
                <a:spcPct val="40000"/>
              </a:lnSpc>
              <a:defRPr/>
            </a:pPr>
            <a:r>
              <a:rPr lang="ru-RU" sz="3200" b="1" dirty="0">
                <a:latin typeface="Palatino Linotype" panose="02040502050505030304" pitchFamily="18" charset="0"/>
                <a:ea typeface="+mn-ea"/>
                <a:cs typeface="+mn-cs"/>
              </a:rPr>
              <a:t>Преподаватели университета, </a:t>
            </a:r>
          </a:p>
          <a:p>
            <a:pPr>
              <a:lnSpc>
                <a:spcPct val="40000"/>
              </a:lnSpc>
              <a:defRPr/>
            </a:pPr>
            <a:endParaRPr lang="ru-RU" sz="3200" b="1" dirty="0">
              <a:latin typeface="Palatino Linotype" panose="02040502050505030304" pitchFamily="18" charset="0"/>
              <a:ea typeface="+mn-ea"/>
              <a:cs typeface="+mn-cs"/>
            </a:endParaRPr>
          </a:p>
          <a:p>
            <a:pPr>
              <a:lnSpc>
                <a:spcPct val="40000"/>
              </a:lnSpc>
              <a:defRPr/>
            </a:pPr>
            <a:r>
              <a:rPr lang="ru-RU" sz="3200" b="1" dirty="0">
                <a:latin typeface="Palatino Linotype" panose="02040502050505030304" pitchFamily="18" charset="0"/>
                <a:ea typeface="+mn-ea"/>
                <a:cs typeface="+mn-cs"/>
              </a:rPr>
              <a:t>обучающие 1С</a:t>
            </a:r>
          </a:p>
        </p:txBody>
      </p:sp>
      <p:sp>
        <p:nvSpPr>
          <p:cNvPr id="1638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0"/>
            <a:ext cx="7365504" cy="1287016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defRPr/>
            </a:pPr>
            <a:r>
              <a:rPr lang="ru-RU" sz="3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На предприятиях г. Дубны </a:t>
            </a:r>
            <a:br>
              <a:rPr lang="ru-RU" sz="3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br>
              <a:rPr lang="ru-RU" sz="3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используют 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672" y="227687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C00000"/>
              </a:buClr>
            </a:pPr>
            <a:endParaRPr lang="ru-RU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155679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>
                <a:solidFill>
                  <a:srgbClr val="C00000"/>
                </a:solidFill>
                <a:latin typeface="Palatino Linotype" panose="02040502050505030304" pitchFamily="18" charset="0"/>
                <a:hlinkClick r:id="rId2"/>
              </a:rPr>
              <a:t>  </a:t>
            </a:r>
            <a:r>
              <a:rPr lang="ru-RU" sz="3200" b="1" dirty="0">
                <a:latin typeface="Times New Roman" pitchFamily="18" charset="0"/>
                <a:hlinkClick r:id="rId2"/>
              </a:rPr>
              <a:t>1С:Управление производственным</a:t>
            </a:r>
            <a:r>
              <a:rPr lang="en-US" sz="3200" b="1" dirty="0">
                <a:latin typeface="Times New Roman" pitchFamily="18" charset="0"/>
                <a:hlinkClick r:id="rId2"/>
              </a:rPr>
              <a:t> </a:t>
            </a:r>
            <a:r>
              <a:rPr lang="ru-RU" sz="3200" b="1" dirty="0">
                <a:latin typeface="Times New Roman" pitchFamily="18" charset="0"/>
                <a:hlinkClick r:id="rId2"/>
              </a:rPr>
              <a:t>предприятием</a:t>
            </a:r>
            <a:r>
              <a:rPr lang="en-US" sz="3200" b="1" dirty="0">
                <a:latin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>
                <a:solidFill>
                  <a:srgbClr val="C00000"/>
                </a:solidFill>
                <a:latin typeface="Palatino Linotype" panose="02040502050505030304" pitchFamily="18" charset="0"/>
                <a:hlinkClick r:id="rId2"/>
              </a:rPr>
              <a:t> </a:t>
            </a:r>
            <a:r>
              <a:rPr lang="ru-RU" sz="3200" b="1" dirty="0">
                <a:latin typeface="Times New Roman" pitchFamily="18" charset="0"/>
                <a:hlinkClick r:id="rId2"/>
              </a:rPr>
              <a:t>1С: </a:t>
            </a:r>
            <a:r>
              <a:rPr lang="en-US" sz="3200" b="1" dirty="0">
                <a:latin typeface="Times New Roman" pitchFamily="18" charset="0"/>
                <a:hlinkClick r:id="rId2"/>
              </a:rPr>
              <a:t>ERP </a:t>
            </a:r>
            <a:r>
              <a:rPr lang="ru-RU" sz="3200" b="1" dirty="0">
                <a:latin typeface="Times New Roman" pitchFamily="18" charset="0"/>
                <a:hlinkClick r:id="rId2"/>
              </a:rPr>
              <a:t>Управление предприятием </a:t>
            </a:r>
            <a:r>
              <a:rPr lang="en-US" sz="3200" b="1" dirty="0">
                <a:latin typeface="Times New Roman" pitchFamily="18" charset="0"/>
                <a:hlinkClick r:id="rId2"/>
              </a:rPr>
              <a:t>  </a:t>
            </a:r>
            <a:endParaRPr lang="ru-RU" sz="3200" b="1" dirty="0">
              <a:latin typeface="Times New Roman" pitchFamily="18" charset="0"/>
              <a:hlinkClick r:id="rId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hlinkClick r:id="rId3"/>
              </a:rPr>
              <a:t>  1С:Бухгалтерия</a:t>
            </a:r>
            <a:endParaRPr lang="en-US" sz="3200" b="1" dirty="0">
              <a:latin typeface="Times New Roman" pitchFamily="18" charset="0"/>
              <a:hlinkClick r:id="rId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hlinkClick r:id="rId3"/>
              </a:rPr>
              <a:t>1С:</a:t>
            </a:r>
            <a:r>
              <a:rPr lang="ru-RU" sz="3200" b="1" dirty="0">
                <a:latin typeface="Times New Roman" pitchFamily="18" charset="0"/>
                <a:hlinkClick r:id="rId4"/>
              </a:rPr>
              <a:t>Управление торговлей</a:t>
            </a:r>
            <a:r>
              <a:rPr lang="ru-RU" sz="3200" b="1" dirty="0">
                <a:latin typeface="Times New Roman" pitchFamily="18" charset="0"/>
                <a:hlinkClick r:id="rId5"/>
              </a:rPr>
              <a:t>«</a:t>
            </a:r>
            <a:endParaRPr lang="ru-RU" sz="3200" b="1" dirty="0">
              <a:latin typeface="Times New Roman" pitchFamily="18" charset="0"/>
              <a:hlinkClick r:id="rId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hlinkClick r:id="rId5"/>
              </a:rPr>
              <a:t>  1С:Документооборот</a:t>
            </a:r>
            <a:endParaRPr lang="ru-RU" sz="3200" b="1" dirty="0">
              <a:latin typeface="Times New Roman" pitchFamily="18" charset="0"/>
              <a:hlinkClick r:id="rId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hlinkClick r:id="rId6"/>
              </a:rPr>
              <a:t>  1С:Упрощенка</a:t>
            </a:r>
            <a:endParaRPr lang="en-US" sz="3200" b="1" dirty="0">
              <a:latin typeface="Times New Roman" pitchFamily="18" charset="0"/>
              <a:hlinkClick r:id="rId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hlinkClick r:id="rId2"/>
              </a:rPr>
              <a:t>1С:Налогоплательщик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hlinkClick r:id="rId7"/>
              </a:rPr>
              <a:t>  1С:Управление нашей фирмой</a:t>
            </a:r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188" y="174721"/>
            <a:ext cx="8458200" cy="49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Предпосылки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400" y="1196360"/>
            <a:ext cx="8351520" cy="177529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Указ Президента РФ от 09.05.2017 N 203 «О Стратегии развития информационного общества в Российской Федерации на 2017 - 2030 годы»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Программа «Цифровая экономика Российской Федерации»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 «Национальная платформа открытого образования»</a:t>
            </a:r>
          </a:p>
          <a:p>
            <a:pPr algn="just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447928" y="3284592"/>
            <a:ext cx="975360" cy="7924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3392" y="4146173"/>
            <a:ext cx="112332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Цифровая экономика – это хозяйственная деятельность, в которой ключевым фактором производства являются  данные в цифровом виде,  обработка больших объемов и использование результатов анализа которых по сравнению с традиционными формами хозяйствования позволяют существенно повысить эффективность различных видов производства, технологий, оборудования, хранения, продажи, доставки товаров и услуг.</a:t>
            </a:r>
          </a:p>
          <a:p>
            <a:pPr algn="r"/>
            <a:endParaRPr lang="ru-RU" sz="1600" dirty="0"/>
          </a:p>
          <a:p>
            <a:pPr algn="r"/>
            <a:r>
              <a:rPr lang="ru-RU" sz="1600" i="1" dirty="0"/>
              <a:t>Указ президента</a:t>
            </a:r>
          </a:p>
          <a:p>
            <a:pPr algn="r"/>
            <a:r>
              <a:rPr lang="ru-RU" sz="1600" i="1" dirty="0"/>
              <a:t> «О Стратегии развития информационного общества</a:t>
            </a:r>
          </a:p>
          <a:p>
            <a:pPr algn="r"/>
            <a:r>
              <a:rPr lang="ru-RU" sz="1600" i="1" dirty="0"/>
              <a:t> в Российской Федерации на 2017 - 2030 годы»</a:t>
            </a:r>
          </a:p>
          <a:p>
            <a:pPr algn="just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470770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412776"/>
            <a:ext cx="7355160" cy="1714202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Бакалавриат</a:t>
            </a: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Бизнес Информатика.</a:t>
            </a:r>
            <a:b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Информационные технологии 1С в прикладных задачах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3092690"/>
            <a:ext cx="8229600" cy="4464496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/>
              </a:rPr>
              <a:t>1С:Бухгалтерия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/>
              </a:rPr>
              <a:t>1С:Зарплата и Управление 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/>
              </a:rPr>
              <a:t>Персоналом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4"/>
              </a:rPr>
              <a:t>1С:Управление производственным предприятием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5"/>
              </a:rPr>
              <a:t>1С:Документооборот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5"/>
              </a:rPr>
              <a:t>Знакомство с платформой "1C:Предприятие 8.3" 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126059"/>
            <a:ext cx="7283152" cy="1916832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Бакалавриат</a:t>
            </a: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b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Практика.</a:t>
            </a:r>
            <a:b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</a:rPr>
              <a:t>Бизнес Информатика </a:t>
            </a:r>
            <a:r>
              <a:rPr lang="ru-RU" sz="36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590773"/>
            <a:ext cx="11449272" cy="51411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      2 курс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Дистанционное обучение в фирме "1С".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err="1">
                <a:latin typeface="Palatino Linotype" panose="02040502050505030304" pitchFamily="18" charset="0"/>
              </a:rPr>
              <a:t>Вебинары</a:t>
            </a:r>
            <a:r>
              <a:rPr lang="ru-RU" sz="2000" b="1" dirty="0">
                <a:latin typeface="Palatino Linotype" panose="02040502050505030304" pitchFamily="18" charset="0"/>
              </a:rPr>
              <a:t> 1С.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err="1">
                <a:latin typeface="Palatino Linotype" panose="02040502050505030304" pitchFamily="18" charset="0"/>
              </a:rPr>
              <a:t>Видеокурсы</a:t>
            </a:r>
            <a:r>
              <a:rPr lang="ru-RU" sz="2000" b="1" dirty="0">
                <a:latin typeface="Palatino Linotype" panose="02040502050505030304" pitchFamily="18" charset="0"/>
              </a:rPr>
              <a:t> 1С.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"1С:Учебное тестирование"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Методическая литература.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Отчет.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      3 курс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На предприятии.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Изучает бизнес процессы организации.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Изучает информационную систему организации.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Учатся заносить и анализировать информацию предприятия.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Palatino Linotype" panose="02040502050505030304" pitchFamily="18" charset="0"/>
              </a:rPr>
              <a:t>Отчет.</a:t>
            </a:r>
          </a:p>
          <a:p>
            <a:endParaRPr lang="ru-RU" sz="1400" dirty="0"/>
          </a:p>
        </p:txBody>
      </p:sp>
      <p:pic>
        <p:nvPicPr>
          <p:cNvPr id="10242" name="Picture 2" descr="Города России. Пост номер 18. Город Дубна на севере Московской области. Фоторепорт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0" y="5229201"/>
            <a:ext cx="8572500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Практика. </a:t>
            </a:r>
            <a:b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</a:rPr>
              <a:t>Прикладная информатика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b="1" dirty="0">
                <a:latin typeface="Palatino Linotype" panose="02040502050505030304" pitchFamily="18" charset="0"/>
              </a:rPr>
              <a:t>Практика </a:t>
            </a:r>
            <a:r>
              <a:rPr lang="ru-RU" sz="2800" b="1" dirty="0">
                <a:latin typeface="Palatino Linotype" panose="02040502050505030304" pitchFamily="18" charset="0"/>
              </a:rPr>
              <a:t>(2 курс)</a:t>
            </a:r>
            <a:endParaRPr lang="ru-RU" sz="3600" b="1" dirty="0">
              <a:latin typeface="Palatino Linotype" panose="02040502050505030304" pitchFamily="18" charset="0"/>
            </a:endParaRP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Дистанционное обучение в фирме 1С.</a:t>
            </a:r>
          </a:p>
          <a:p>
            <a:pPr lvl="1"/>
            <a:r>
              <a:rPr lang="ru-RU" b="1" dirty="0" err="1">
                <a:latin typeface="Palatino Linotype" panose="02040502050505030304" pitchFamily="18" charset="0"/>
              </a:rPr>
              <a:t>Вебинары</a:t>
            </a:r>
            <a:r>
              <a:rPr lang="ru-RU" b="1" dirty="0">
                <a:latin typeface="Palatino Linotype" panose="02040502050505030304" pitchFamily="18" charset="0"/>
              </a:rPr>
              <a:t> 1С.</a:t>
            </a:r>
          </a:p>
          <a:p>
            <a:pPr lvl="1"/>
            <a:r>
              <a:rPr lang="ru-RU" b="1" dirty="0" err="1">
                <a:latin typeface="Palatino Linotype" panose="02040502050505030304" pitchFamily="18" charset="0"/>
              </a:rPr>
              <a:t>Видеокурсы</a:t>
            </a:r>
            <a:r>
              <a:rPr lang="ru-RU" b="1" dirty="0">
                <a:latin typeface="Palatino Linotype" panose="02040502050505030304" pitchFamily="18" charset="0"/>
              </a:rPr>
              <a:t> 1С.</a:t>
            </a: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1С:Учебное тестирование.</a:t>
            </a: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Методическая литература 1С.</a:t>
            </a:r>
          </a:p>
          <a:p>
            <a:pPr lvl="1" algn="just"/>
            <a:r>
              <a:rPr lang="ru-RU" b="1" dirty="0">
                <a:latin typeface="Palatino Linotype" panose="02040502050505030304" pitchFamily="18" charset="0"/>
              </a:rPr>
              <a:t>Отчет.</a:t>
            </a:r>
          </a:p>
          <a:p>
            <a:r>
              <a:rPr lang="ru-RU" sz="3600" b="1" dirty="0">
                <a:latin typeface="Palatino Linotype" panose="02040502050505030304" pitchFamily="18" charset="0"/>
              </a:rPr>
              <a:t>Практика на предприятии ( 3 курс)</a:t>
            </a: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Изучает бизнес процессы организации.</a:t>
            </a: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Изучает информационную систему организации.</a:t>
            </a: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Дорабатывает (разрабатывает блок) ИС на требование заказчика.</a:t>
            </a: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Тестирует.</a:t>
            </a:r>
          </a:p>
          <a:p>
            <a:pPr lvl="1"/>
            <a:r>
              <a:rPr lang="ru-RU" b="1" dirty="0">
                <a:latin typeface="Palatino Linotype" panose="02040502050505030304" pitchFamily="18" charset="0"/>
              </a:rPr>
              <a:t>Отчет.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Выпускная работа бакалавра</a:t>
            </a:r>
            <a:b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</a:rPr>
              <a:t>Прикладная информатика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b="1" dirty="0">
                <a:latin typeface="Palatino Linotype" panose="02040502050505030304" pitchFamily="18" charset="0"/>
              </a:rPr>
              <a:t>Описание организации.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Palatino Linotype" panose="02040502050505030304" pitchFamily="18" charset="0"/>
              </a:rPr>
              <a:t>Анализ бизнес процессов организации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Palatino Linotype" panose="02040502050505030304" pitchFamily="18" charset="0"/>
              </a:rPr>
              <a:t>Выявление участка, подлежащего автоматизации.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Palatino Linotype" panose="02040502050505030304" pitchFamily="18" charset="0"/>
              </a:rPr>
              <a:t>Обзор средств, с помощью которых можно автоматизировать данный участок.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Palatino Linotype" panose="02040502050505030304" pitchFamily="18" charset="0"/>
              </a:rPr>
              <a:t>Обоснование выбора информационной системы (1С).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Palatino Linotype" panose="02040502050505030304" pitchFamily="18" charset="0"/>
              </a:rPr>
              <a:t>Реализация. Доработка (разработка) блока.</a:t>
            </a:r>
          </a:p>
          <a:p>
            <a:pPr>
              <a:lnSpc>
                <a:spcPct val="90000"/>
              </a:lnSpc>
            </a:pPr>
            <a:r>
              <a:rPr lang="ru-RU" sz="2500" b="1" dirty="0">
                <a:latin typeface="Palatino Linotype" panose="02040502050505030304" pitchFamily="18" charset="0"/>
              </a:rPr>
              <a:t>Тестирование.</a:t>
            </a:r>
          </a:p>
          <a:p>
            <a:endParaRPr lang="ru-RU" dirty="0"/>
          </a:p>
        </p:txBody>
      </p:sp>
      <p:pic>
        <p:nvPicPr>
          <p:cNvPr id="13313" name="Picture 1" descr="D:\1c доклад\gallery!nz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5301209"/>
            <a:ext cx="5472608" cy="136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6923112" cy="95436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Магистратура.</a:t>
            </a:r>
            <a:b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Прикладная информатика</a:t>
            </a:r>
            <a:b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3200" dirty="0">
              <a:solidFill>
                <a:srgbClr val="C00000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Курс по выбору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Более глубокое изучение "1С"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Магистерская диссертация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Включает реализацию Экономико-математического метода на языке "1С" для оценки или прогнозирования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Факультатив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Информационные системы в экономике на базе 1С»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(85%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магистров)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0" name="Picture 2" descr="http://www.agrupp.com/templates/public/_news/medium/vb7azmbgvdf5f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8700" y="0"/>
            <a:ext cx="2019300" cy="2497882"/>
          </a:xfrm>
          <a:prstGeom prst="rect">
            <a:avLst/>
          </a:prstGeom>
          <a:noFill/>
        </p:spPr>
      </p:pic>
      <p:pic>
        <p:nvPicPr>
          <p:cNvPr id="12292" name="Picture 4" descr="http://oezdubna.ru/services/recommendations/foto/sik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1" y="4293096"/>
            <a:ext cx="7553325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62871" y="-21690"/>
            <a:ext cx="7265368" cy="1224136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Рейтинг высокооплачиваемых специальностей в МО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266951" y="2049464"/>
            <a:ext cx="3095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Ведущий </a:t>
            </a:r>
            <a:r>
              <a:rPr lang="en-US" altLang="ru-RU" sz="1600" b="1">
                <a:solidFill>
                  <a:schemeClr val="tx1"/>
                </a:solidFill>
              </a:rPr>
              <a:t>Java-</a:t>
            </a:r>
            <a:r>
              <a:rPr lang="ru-RU" altLang="ru-RU" sz="1600" b="1">
                <a:solidFill>
                  <a:schemeClr val="tx1"/>
                </a:solidFill>
              </a:rPr>
              <a:t>разработчик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109914" y="2408239"/>
            <a:ext cx="309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>
                <a:solidFill>
                  <a:schemeClr val="tx1"/>
                </a:solidFill>
              </a:rPr>
              <a:t>Java-</a:t>
            </a:r>
            <a:r>
              <a:rPr lang="ru-RU" altLang="ru-RU" sz="1600" b="1">
                <a:solidFill>
                  <a:schemeClr val="tx1"/>
                </a:solidFill>
              </a:rPr>
              <a:t>разработчик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474914" y="5041900"/>
            <a:ext cx="309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Разработчик баз данных</a:t>
            </a:r>
          </a:p>
        </p:txBody>
      </p:sp>
      <p:pic>
        <p:nvPicPr>
          <p:cNvPr id="2048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b="20969"/>
          <a:stretch>
            <a:fillRect/>
          </a:stretch>
        </p:blipFill>
        <p:spPr bwMode="auto">
          <a:xfrm>
            <a:off x="4818063" y="1844676"/>
            <a:ext cx="56880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2827338" y="2792414"/>
            <a:ext cx="309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Директор компании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1676401" y="3190875"/>
            <a:ext cx="360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Руководитель группы разработки</a:t>
            </a: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1487488" y="3541714"/>
            <a:ext cx="3821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Директор по рекламе и маркетингу</a:t>
            </a:r>
          </a:p>
        </p:txBody>
      </p: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2640014" y="3902075"/>
            <a:ext cx="244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Ведущий разработчик</a:t>
            </a: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2287588" y="4298950"/>
            <a:ext cx="292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Руководитель проектов 1С</a:t>
            </a:r>
          </a:p>
        </p:txBody>
      </p: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2640013" y="4665664"/>
            <a:ext cx="292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Системный архитектор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818063" y="2133600"/>
            <a:ext cx="0" cy="3671888"/>
          </a:xfrm>
          <a:prstGeom prst="line">
            <a:avLst/>
          </a:prstGeom>
          <a:ln w="38100">
            <a:solidFill>
              <a:srgbClr val="BD502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64250" y="2133600"/>
            <a:ext cx="0" cy="3671888"/>
          </a:xfrm>
          <a:prstGeom prst="line">
            <a:avLst/>
          </a:prstGeom>
          <a:ln w="38100">
            <a:solidFill>
              <a:srgbClr val="BD502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361238" y="2133600"/>
            <a:ext cx="0" cy="3671888"/>
          </a:xfrm>
          <a:prstGeom prst="line">
            <a:avLst/>
          </a:prstGeom>
          <a:ln w="38100">
            <a:solidFill>
              <a:srgbClr val="BD502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656638" y="2133600"/>
            <a:ext cx="0" cy="3671888"/>
          </a:xfrm>
          <a:prstGeom prst="line">
            <a:avLst/>
          </a:prstGeom>
          <a:ln w="38100">
            <a:solidFill>
              <a:srgbClr val="BD502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880600" y="2133600"/>
            <a:ext cx="0" cy="3671888"/>
          </a:xfrm>
          <a:prstGeom prst="line">
            <a:avLst/>
          </a:prstGeom>
          <a:ln w="38100">
            <a:solidFill>
              <a:srgbClr val="BD502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22"/>
          <p:cNvSpPr txBox="1">
            <a:spLocks noChangeArrowheads="1"/>
          </p:cNvSpPr>
          <p:nvPr/>
        </p:nvSpPr>
        <p:spPr bwMode="auto">
          <a:xfrm>
            <a:off x="4689476" y="5791200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0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20499" name="TextBox 24"/>
          <p:cNvSpPr txBox="1">
            <a:spLocks noChangeArrowheads="1"/>
          </p:cNvSpPr>
          <p:nvPr/>
        </p:nvSpPr>
        <p:spPr bwMode="auto">
          <a:xfrm>
            <a:off x="5470526" y="5778500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50 000 </a:t>
            </a:r>
            <a:r>
              <a:rPr lang="ru-RU" altLang="ru-RU" sz="1800" b="1">
                <a:solidFill>
                  <a:srgbClr val="C00000"/>
                </a:solidFill>
              </a:rPr>
              <a:t>руб</a:t>
            </a:r>
          </a:p>
        </p:txBody>
      </p:sp>
      <p:sp>
        <p:nvSpPr>
          <p:cNvPr id="20500" name="TextBox 25"/>
          <p:cNvSpPr txBox="1">
            <a:spLocks noChangeArrowheads="1"/>
          </p:cNvSpPr>
          <p:nvPr/>
        </p:nvSpPr>
        <p:spPr bwMode="auto">
          <a:xfrm>
            <a:off x="6784976" y="5778500"/>
            <a:ext cx="1389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10</a:t>
            </a:r>
            <a:r>
              <a:rPr lang="en-US" altLang="ru-RU" sz="1800" b="1">
                <a:solidFill>
                  <a:srgbClr val="C00000"/>
                </a:solidFill>
              </a:rPr>
              <a:t>0 000 </a:t>
            </a:r>
            <a:r>
              <a:rPr lang="ru-RU" altLang="ru-RU" sz="1800" b="1">
                <a:solidFill>
                  <a:srgbClr val="C00000"/>
                </a:solidFill>
              </a:rPr>
              <a:t>руб</a:t>
            </a:r>
          </a:p>
        </p:txBody>
      </p:sp>
      <p:sp>
        <p:nvSpPr>
          <p:cNvPr id="20501" name="TextBox 26"/>
          <p:cNvSpPr txBox="1">
            <a:spLocks noChangeArrowheads="1"/>
          </p:cNvSpPr>
          <p:nvPr/>
        </p:nvSpPr>
        <p:spPr bwMode="auto">
          <a:xfrm>
            <a:off x="8054976" y="5778500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15</a:t>
            </a:r>
            <a:r>
              <a:rPr lang="en-US" altLang="ru-RU" sz="1800" b="1">
                <a:solidFill>
                  <a:srgbClr val="C00000"/>
                </a:solidFill>
              </a:rPr>
              <a:t>0 000 </a:t>
            </a:r>
            <a:r>
              <a:rPr lang="ru-RU" altLang="ru-RU" sz="1800" b="1">
                <a:solidFill>
                  <a:srgbClr val="C00000"/>
                </a:solidFill>
              </a:rPr>
              <a:t>руб</a:t>
            </a:r>
          </a:p>
        </p:txBody>
      </p:sp>
      <p:sp>
        <p:nvSpPr>
          <p:cNvPr id="20502" name="TextBox 27"/>
          <p:cNvSpPr txBox="1">
            <a:spLocks noChangeArrowheads="1"/>
          </p:cNvSpPr>
          <p:nvPr/>
        </p:nvSpPr>
        <p:spPr bwMode="auto">
          <a:xfrm>
            <a:off x="9317039" y="5791200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20</a:t>
            </a:r>
            <a:r>
              <a:rPr lang="en-US" altLang="ru-RU" sz="1800" b="1">
                <a:solidFill>
                  <a:srgbClr val="C00000"/>
                </a:solidFill>
              </a:rPr>
              <a:t>0 000 </a:t>
            </a:r>
            <a:r>
              <a:rPr lang="ru-RU" altLang="ru-RU" sz="1800" b="1">
                <a:solidFill>
                  <a:srgbClr val="C00000"/>
                </a:solidFill>
              </a:rPr>
              <a:t>руб</a:t>
            </a:r>
          </a:p>
        </p:txBody>
      </p:sp>
      <p:sp>
        <p:nvSpPr>
          <p:cNvPr id="21505" name="Прямоугольник 21504"/>
          <p:cNvSpPr/>
          <p:nvPr/>
        </p:nvSpPr>
        <p:spPr>
          <a:xfrm>
            <a:off x="1724025" y="6203950"/>
            <a:ext cx="40465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http://moskovskaya-oblast.trud.com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785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Ð°ÑÐ²ÐºÐ° Ð½Ð° Ð´Ð¸ÑÑÐ°Ð½ÑÐ¸Ð¾Ð½Ð½Ð¾Ðµ Ð¾Ð±ÑÑÐµÐ½Ð¸Ðµ Ð² ÐÐ½ÑÑÐ¸ÑÑÑ ÑÐ¸ÑÑÐµÐ¼Ð½Ð¾Ð³Ð¾ Ð°Ð½Ð°Ð»Ð¸Ð·Ð° Ð¸ ÑÐ¿ÑÐ°Ð²Ð»ÐµÐ½Ð¸Ñ Ð£Ð½Ð¸Ð²ÐµÑÑÐ¸ÑÐµÑÐ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1628800"/>
            <a:ext cx="3528392" cy="338437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919536" y="2060848"/>
            <a:ext cx="5040560" cy="3744416"/>
          </a:xfrm>
          <a:prstGeom prst="roundRect">
            <a:avLst>
              <a:gd name="adj" fmla="val 8869"/>
            </a:avLst>
          </a:prstGeom>
          <a:solidFill>
            <a:schemeClr val="accent3">
              <a:tint val="40000"/>
              <a:hueOff val="0"/>
              <a:satOff val="0"/>
              <a:lumOff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49188"/>
            <a:ext cx="7725544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Кафедра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цифровой экономики и управления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2348880"/>
            <a:ext cx="4896544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Набор в 2019 году</a:t>
            </a:r>
          </a:p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Направления:</a:t>
            </a:r>
          </a:p>
          <a:p>
            <a:pPr lvl="1"/>
            <a:r>
              <a:rPr lang="ru-RU" dirty="0">
                <a:latin typeface="Arial" pitchFamily="34" charset="0"/>
                <a:cs typeface="Arial" pitchFamily="34" charset="0"/>
              </a:rPr>
              <a:t>Экономика (профиль Цифровая экономика).</a:t>
            </a:r>
          </a:p>
          <a:p>
            <a:pPr lvl="1"/>
            <a:r>
              <a:rPr lang="ru-RU" dirty="0">
                <a:latin typeface="Arial" pitchFamily="34" charset="0"/>
                <a:cs typeface="Arial" pitchFamily="34" charset="0"/>
              </a:rPr>
              <a:t>Государственное Муниципальное управление (профиль муниципальное управление и бизнес).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55440" y="1124744"/>
            <a:ext cx="6624736" cy="5544616"/>
          </a:xfrm>
          <a:prstGeom prst="roundRect">
            <a:avLst>
              <a:gd name="adj" fmla="val 3761"/>
            </a:avLst>
          </a:prstGeom>
          <a:solidFill>
            <a:schemeClr val="accent3">
              <a:tint val="40000"/>
              <a:hueOff val="0"/>
              <a:satOff val="0"/>
              <a:lumOff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744" y="188640"/>
            <a:ext cx="4258816" cy="72494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24744"/>
            <a:ext cx="6419056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Главной задачей кафедры является подготовка квалифицированных специалистов, востребованных в реальном секторе экономики;</a:t>
            </a:r>
          </a:p>
          <a:p>
            <a:r>
              <a:rPr lang="ru-RU" dirty="0"/>
              <a:t>подготовка компетентных специалистов, способных творчески мыслить, принимать эффективные решения в сложившихся экономических условиях;</a:t>
            </a:r>
          </a:p>
          <a:p>
            <a:r>
              <a:rPr lang="ru-RU" dirty="0"/>
              <a:t>подготовка специалистов, обладающих целостной системой профессиональных знаний, владеющих современными информационными технологиями;</a:t>
            </a:r>
          </a:p>
          <a:p>
            <a:pPr lvl="0"/>
            <a:r>
              <a:rPr lang="ru-RU" dirty="0"/>
              <a:t>подготовка специалистов, владеющих современными методами анализа, экономико-математического моделирования, умеющих адаптироваться в современных условиях рыночной экономики;</a:t>
            </a:r>
          </a:p>
          <a:p>
            <a:pPr lvl="0"/>
            <a:r>
              <a:rPr lang="ru-RU" dirty="0"/>
              <a:t>расширение исследовательского характера выпускных квалификационных работ студентов;</a:t>
            </a:r>
          </a:p>
          <a:p>
            <a:pPr lvl="0"/>
            <a:r>
              <a:rPr lang="ru-RU" dirty="0"/>
              <a:t>проведение научно-исследовательских конференций, круглых столов, лекториев, конкурсов;</a:t>
            </a:r>
          </a:p>
          <a:p>
            <a:pPr lvl="0"/>
            <a:r>
              <a:rPr lang="ru-RU" dirty="0"/>
              <a:t>содействовать в трудоустройстве выпускников совместно с работодателями.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9" name="Picture 3" descr="https://im0-tub-ru.yandex.net/i?id=d97a721094f5ef1bb98ef6f18aae8927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272" y="1556792"/>
            <a:ext cx="2123728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29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19536" y="1412776"/>
            <a:ext cx="8424936" cy="5040560"/>
          </a:xfrm>
          <a:prstGeom prst="roundRect">
            <a:avLst>
              <a:gd name="adj" fmla="val 3761"/>
            </a:avLst>
          </a:prstGeom>
          <a:solidFill>
            <a:schemeClr val="accent3">
              <a:tint val="40000"/>
              <a:hueOff val="0"/>
              <a:satOff val="0"/>
              <a:lumOff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269776"/>
            <a:ext cx="8784976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Где может работать бакалавр, выпускник кафедры Цифровой экономики и управления?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1772817"/>
            <a:ext cx="8229600" cy="41764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Органы государственного, регионального и муниципального управления.</a:t>
            </a:r>
          </a:p>
          <a:p>
            <a:pPr lvl="0"/>
            <a:r>
              <a:rPr lang="ru-RU" dirty="0"/>
              <a:t>Финансовые, экономические и аналитические подразделения предприятий.</a:t>
            </a:r>
          </a:p>
          <a:p>
            <a:pPr lvl="0"/>
            <a:r>
              <a:rPr lang="ru-RU" dirty="0"/>
              <a:t>Учреждения всех организационно-правовых форм, включая отделы развития и маркетинга частных фирм и ассоциаций.</a:t>
            </a:r>
          </a:p>
          <a:p>
            <a:pPr lvl="0"/>
            <a:r>
              <a:rPr lang="ru-RU" dirty="0"/>
              <a:t>Отделы </a:t>
            </a:r>
            <a:r>
              <a:rPr lang="ru-RU" dirty="0" err="1"/>
              <a:t>ИТ-технологий</a:t>
            </a:r>
            <a:r>
              <a:rPr lang="ru-RU" dirty="0"/>
              <a:t> банков и страховых компаний, инвестиционных и пенсионных фондов, инновационных компаний, требующих профессиональных знаний в области экономики, математики, менеджмента и информационных технологий.</a:t>
            </a:r>
          </a:p>
          <a:p>
            <a:pPr lvl="0"/>
            <a:r>
              <a:rPr lang="ru-RU" dirty="0"/>
              <a:t>Предприятия сферы </a:t>
            </a:r>
            <a:r>
              <a:rPr lang="ru-RU" dirty="0" err="1"/>
              <a:t>интернет-коммерции</a:t>
            </a:r>
            <a:r>
              <a:rPr lang="ru-RU" dirty="0"/>
              <a:t> (</a:t>
            </a:r>
            <a:r>
              <a:rPr lang="ru-RU" dirty="0" err="1"/>
              <a:t>онлайн-сервисы</a:t>
            </a:r>
            <a:r>
              <a:rPr lang="ru-RU" dirty="0"/>
              <a:t>, </a:t>
            </a:r>
            <a:r>
              <a:rPr lang="ru-RU" dirty="0" err="1"/>
              <a:t>интернет-магазины</a:t>
            </a:r>
            <a:r>
              <a:rPr lang="ru-RU" dirty="0"/>
              <a:t> и т.п.).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19536" y="1844824"/>
            <a:ext cx="8424936" cy="3528392"/>
          </a:xfrm>
          <a:prstGeom prst="roundRect">
            <a:avLst>
              <a:gd name="adj" fmla="val 3761"/>
            </a:avLst>
          </a:prstGeom>
          <a:solidFill>
            <a:schemeClr val="accent3">
              <a:tint val="40000"/>
              <a:hueOff val="0"/>
              <a:satOff val="0"/>
              <a:lumOff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2060848"/>
            <a:ext cx="8229600" cy="266429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Основные области трудоустройства - это не только профессии, связанные с экономикой (экономист, финансист, аналитик и пр.), но и отрасли, связанные с анализом больших данных, нейронными сетями и искусственным интеллектом, банковская сфера, страхование, финансовый анализ.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Научные и производственные предприятия России, Московской, Тверской областей, ОЭЗ г.Дубна, г. Москвы и др.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ÐÑÐ±Ð½Ð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476672"/>
            <a:ext cx="1368152" cy="1243776"/>
          </a:xfrm>
          <a:prstGeom prst="rect">
            <a:avLst/>
          </a:prstGeom>
          <a:noFill/>
        </p:spPr>
      </p:pic>
      <p:pic>
        <p:nvPicPr>
          <p:cNvPr id="5124" name="Picture 4" descr="http://www.jinr.ru/wp-content/uploads/2018/03/lit_270318_sh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0" y="5445225"/>
            <a:ext cx="6840760" cy="120175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3632" y="404664"/>
            <a:ext cx="12853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4" y="548680"/>
            <a:ext cx="14736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2344" y="476672"/>
            <a:ext cx="967260" cy="10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056" y="263347"/>
            <a:ext cx="8458200" cy="49928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Цель цифровой экономики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268760"/>
            <a:ext cx="11449272" cy="1703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/>
              <a:t>		Целью создания цифровой экономики является формирование информационного пространства, основанного на знаниях, которое осуществляется путем развития науки, реализации образовательных и просветительских проектов.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9463" y="6148251"/>
            <a:ext cx="2031876" cy="5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7368" y="2702560"/>
            <a:ext cx="11606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формирование новых рынков, основанных на использовании информационных и коммуникационных технологий, и обеспечение лидерства на этих рынках за счет эффективного применения знаний, развития российской экосистемы цифровой экономики;</a:t>
            </a:r>
          </a:p>
          <a:p>
            <a:pPr lvl="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укрепление российской экономики, в том числе тех ее отраслей, в которых развитие бизнеса с использованием информационных и коммуникационных технологий предоставит конкурентные преимущества российским организациям, обеспечит эффективность производства и рост производительности труда;</a:t>
            </a:r>
          </a:p>
          <a:p>
            <a:pPr lvl="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увеличение за счет применения новых технологий объема </a:t>
            </a:r>
            <a:r>
              <a:rPr lang="ru-RU" dirty="0" err="1"/>
              <a:t>несырьевого</a:t>
            </a:r>
            <a:r>
              <a:rPr lang="ru-RU" dirty="0"/>
              <a:t> российского экспорта, в первую очередь товаров и услуг, пользующихся спросом у иностранных потребителей;</a:t>
            </a:r>
          </a:p>
          <a:p>
            <a:pPr lvl="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повышение конкурентоспособности российских высокотехнологичных организаций на международном рынке;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09800" y="2164080"/>
            <a:ext cx="8458200" cy="49928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Задачи цифровой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334707704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0"/>
            <a:ext cx="9505056" cy="792088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ТРУДОУСТРОЙСТВО  ВЫПУСКНИКОВ</a:t>
            </a:r>
          </a:p>
        </p:txBody>
      </p:sp>
      <p:pic>
        <p:nvPicPr>
          <p:cNvPr id="22531" name="Picture 104" descr="http://im0-tub-ru.yandex.net/i?id=546152346-1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293097"/>
            <a:ext cx="136815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267326" y="1844825"/>
            <a:ext cx="5400675" cy="43211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3" name="Picture 102" descr="http://im2-tub-ru.yandex.net/i?id=537769102-2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19643"/>
          <a:stretch>
            <a:fillRect/>
          </a:stretch>
        </p:blipFill>
        <p:spPr bwMode="auto">
          <a:xfrm>
            <a:off x="7104113" y="836712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2" descr="http://im2-tub-ru.yandex.net/i?id=299262363-43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98072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06"/>
          <p:cNvSpPr txBox="1">
            <a:spLocks noChangeArrowheads="1"/>
          </p:cNvSpPr>
          <p:nvPr/>
        </p:nvSpPr>
        <p:spPr bwMode="auto">
          <a:xfrm>
            <a:off x="8616951" y="342900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ЦКС «Дубна»</a:t>
            </a:r>
          </a:p>
        </p:txBody>
      </p:sp>
      <p:sp>
        <p:nvSpPr>
          <p:cNvPr id="12" name="TextBox 107"/>
          <p:cNvSpPr txBox="1">
            <a:spLocks noChangeArrowheads="1"/>
          </p:cNvSpPr>
          <p:nvPr/>
        </p:nvSpPr>
        <p:spPr bwMode="auto">
          <a:xfrm>
            <a:off x="5375921" y="4653136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НПК «Дедал»</a:t>
            </a:r>
          </a:p>
        </p:txBody>
      </p:sp>
      <p:sp>
        <p:nvSpPr>
          <p:cNvPr id="13" name="TextBox 109"/>
          <p:cNvSpPr txBox="1">
            <a:spLocks noChangeArrowheads="1"/>
          </p:cNvSpPr>
          <p:nvPr/>
        </p:nvSpPr>
        <p:spPr bwMode="auto">
          <a:xfrm>
            <a:off x="7032626" y="3430066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НИИ «Атолл»</a:t>
            </a:r>
          </a:p>
        </p:txBody>
      </p:sp>
      <p:sp>
        <p:nvSpPr>
          <p:cNvPr id="22538" name="TextBox 110"/>
          <p:cNvSpPr txBox="1">
            <a:spLocks noChangeArrowheads="1"/>
          </p:cNvSpPr>
          <p:nvPr/>
        </p:nvSpPr>
        <p:spPr bwMode="auto">
          <a:xfrm>
            <a:off x="6816726" y="5519192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Администрация </a:t>
            </a:r>
            <a:b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 Дубна</a:t>
            </a:r>
          </a:p>
        </p:txBody>
      </p:sp>
      <p:sp>
        <p:nvSpPr>
          <p:cNvPr id="22539" name="TextBox 111"/>
          <p:cNvSpPr txBox="1">
            <a:spLocks noChangeArrowheads="1"/>
          </p:cNvSpPr>
          <p:nvPr/>
        </p:nvSpPr>
        <p:spPr bwMode="auto">
          <a:xfrm>
            <a:off x="5303913" y="3933056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ПЗ «Тензор»</a:t>
            </a:r>
          </a:p>
        </p:txBody>
      </p:sp>
      <p:grpSp>
        <p:nvGrpSpPr>
          <p:cNvPr id="3" name="Группа 114"/>
          <p:cNvGrpSpPr>
            <a:grpSpLocks/>
          </p:cNvGrpSpPr>
          <p:nvPr/>
        </p:nvGrpSpPr>
        <p:grpSpPr bwMode="auto">
          <a:xfrm>
            <a:off x="4223792" y="836714"/>
            <a:ext cx="1223962" cy="1023263"/>
            <a:chOff x="2267744" y="4293096"/>
            <a:chExt cx="1224136" cy="1098136"/>
          </a:xfrm>
        </p:grpSpPr>
        <p:pic>
          <p:nvPicPr>
            <p:cNvPr id="22560" name="Picture 116" descr="http://im0-tub-ru.yandex.net/i?id=143860863-35-72&amp;n=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8"/>
            <a:stretch>
              <a:fillRect/>
            </a:stretch>
          </p:blipFill>
          <p:spPr bwMode="auto">
            <a:xfrm>
              <a:off x="2483768" y="4293096"/>
              <a:ext cx="864096" cy="783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TextBox 113"/>
            <p:cNvSpPr txBox="1">
              <a:spLocks noChangeArrowheads="1"/>
            </p:cNvSpPr>
            <p:nvPr/>
          </p:nvSpPr>
          <p:spPr bwMode="auto">
            <a:xfrm>
              <a:off x="2267744" y="5126995"/>
              <a:ext cx="1224136" cy="26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003AAA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3AAA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3AAA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solidFill>
                    <a:schemeClr val="tx1"/>
                  </a:solidFill>
                </a:rPr>
                <a:t>ВНИИгеосистем</a:t>
              </a:r>
            </a:p>
          </p:txBody>
        </p:sp>
      </p:grpSp>
      <p:sp>
        <p:nvSpPr>
          <p:cNvPr id="22541" name="TextBox 115"/>
          <p:cNvSpPr txBox="1">
            <a:spLocks noChangeArrowheads="1"/>
          </p:cNvSpPr>
          <p:nvPr/>
        </p:nvSpPr>
        <p:spPr bwMode="auto">
          <a:xfrm>
            <a:off x="6959601" y="4860380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КОНТАКТ</a:t>
            </a:r>
          </a:p>
        </p:txBody>
      </p:sp>
      <p:sp>
        <p:nvSpPr>
          <p:cNvPr id="20" name="TextBox 116"/>
          <p:cNvSpPr txBox="1">
            <a:spLocks noChangeArrowheads="1"/>
          </p:cNvSpPr>
          <p:nvPr/>
        </p:nvSpPr>
        <p:spPr bwMode="auto">
          <a:xfrm>
            <a:off x="6959601" y="4509567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Телеком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МПК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117"/>
          <p:cNvSpPr txBox="1">
            <a:spLocks noChangeArrowheads="1"/>
          </p:cNvSpPr>
          <p:nvPr/>
        </p:nvSpPr>
        <p:spPr bwMode="auto">
          <a:xfrm>
            <a:off x="8464551" y="4675434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Домолинк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544" name="TextBox 118"/>
          <p:cNvSpPr txBox="1">
            <a:spLocks noChangeArrowheads="1"/>
          </p:cNvSpPr>
          <p:nvPr/>
        </p:nvSpPr>
        <p:spPr bwMode="auto">
          <a:xfrm>
            <a:off x="7032105" y="3933057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3AAA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3AAA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AAA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AAA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«КБ Радуга»</a:t>
            </a: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8616951" y="3922737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Ростелеком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20"/>
          <p:cNvSpPr txBox="1">
            <a:spLocks noChangeArrowheads="1"/>
          </p:cNvSpPr>
          <p:nvPr/>
        </p:nvSpPr>
        <p:spPr bwMode="auto">
          <a:xfrm>
            <a:off x="5329218" y="3481388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Arial" pitchFamily="34" charset="0"/>
                <a:cs typeface="Arial" pitchFamily="34" charset="0"/>
              </a:rPr>
              <a:t>Лан-Оптик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03839" y="3429000"/>
            <a:ext cx="4968875" cy="863600"/>
          </a:xfrm>
          <a:prstGeom prst="roundRect">
            <a:avLst/>
          </a:prstGeom>
          <a:noFill/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03839" y="4437063"/>
            <a:ext cx="4968875" cy="863600"/>
          </a:xfrm>
          <a:prstGeom prst="roundRect">
            <a:avLst/>
          </a:prstGeom>
          <a:noFill/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50" name="Picture 34" descr="http://im6-tub-ru.yandex.net/i?id=143984234-00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8367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36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157192"/>
            <a:ext cx="1428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38" descr="http://im2-tub-ru.yandex.net/i?id=526553454-20-72&amp;n=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2237" r="7692" b="17532"/>
          <a:stretch>
            <a:fillRect/>
          </a:stretch>
        </p:blipFill>
        <p:spPr bwMode="auto">
          <a:xfrm>
            <a:off x="2063553" y="5877272"/>
            <a:ext cx="1584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96" descr="http://im0-tub-ru.yandex.net/i?id=589015123-39-72&amp;n=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852936"/>
            <a:ext cx="1946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98" descr="http://im0-tub-ru.yandex.net/i?id=126788864-19-72&amp;n=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3429000"/>
            <a:ext cx="13684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00" descr="http://im4-tub-ru.yandex.net/i?id=566860584-44-72&amp;n=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r="854" b="19360"/>
          <a:stretch>
            <a:fillRect/>
          </a:stretch>
        </p:blipFill>
        <p:spPr bwMode="auto">
          <a:xfrm>
            <a:off x="2135560" y="980729"/>
            <a:ext cx="18732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32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4"/>
          <a:stretch>
            <a:fillRect/>
          </a:stretch>
        </p:blipFill>
        <p:spPr bwMode="auto">
          <a:xfrm>
            <a:off x="3287688" y="2132857"/>
            <a:ext cx="1428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844825"/>
            <a:ext cx="129063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132857"/>
            <a:ext cx="16319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988841"/>
            <a:ext cx="11334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43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8" descr="http://im6-tub-ru.yandex.net/i?id=238423770-0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379788"/>
            <a:ext cx="1352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03389" y="908720"/>
            <a:ext cx="8785225" cy="594928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1" name="Picture 2" descr="http://dubna-oez.ru/images/data/gallery/7_big_1292164775_14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4149080"/>
            <a:ext cx="1368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dubna-oez.ru/images/data/gallery/7_small_1295533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3284985"/>
            <a:ext cx="1512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://dubna-oez.ru/images/data/gallery/7_small_1300699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725144"/>
            <a:ext cx="952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ttp://dubna-oez.ru/images/data/gallery/7_big_1292167482_2607_re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861048"/>
            <a:ext cx="12636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http://dubna-oez.ru/images/data/gallery/7_big_1292167760_3679_re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348881"/>
            <a:ext cx="11811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http://dubna-oez.ru/images/data/gallery/7_big_1292171128_3513_re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420889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 descr="http://dubna-oez.ru/images/data/gallery/7_big_1292171848_1067_re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348881"/>
            <a:ext cx="8953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 descr="http://dubna-oez.ru/images/data/gallery/7_big_1292171896_9903_re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149080"/>
            <a:ext cx="17287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0" descr="http://dubna-oez.ru/images/data/gallery/7_small_12964563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6" b="9518"/>
          <a:stretch>
            <a:fillRect/>
          </a:stretch>
        </p:blipFill>
        <p:spPr bwMode="auto">
          <a:xfrm>
            <a:off x="6816726" y="4819650"/>
            <a:ext cx="16557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2" descr="http://dubna-oez.ru/images/data/gallery/916_small_13133932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276873"/>
            <a:ext cx="25098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4" descr="http://dubna-oez.ru/images/data/gallery/7_small_135115566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3284984"/>
            <a:ext cx="19208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6" descr="http://dubna-oez.ru/images/data/gallery/7_small_1320308941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1196752"/>
            <a:ext cx="1825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0" descr="http://dubna-oez.ru/images/data/gallery/7_small_130164782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229200"/>
            <a:ext cx="95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2" descr="http://dubna-oez.ru/images/data/gallery/777_small_1303194672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6021288"/>
            <a:ext cx="1965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8" descr="http://dubna-oez.ru/images/data/gallery/7_small_130045239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013176"/>
            <a:ext cx="952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6" descr="http://www.dubna-oez.ru/images/data/gallery/29_small_12947406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6021289"/>
            <a:ext cx="1404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8112224" y="1196753"/>
            <a:ext cx="1943100" cy="925513"/>
            <a:chOff x="6516216" y="5157192"/>
            <a:chExt cx="1944216" cy="925071"/>
          </a:xfrm>
        </p:grpSpPr>
        <p:pic>
          <p:nvPicPr>
            <p:cNvPr id="24601" name="Picture 34" descr="http://dubna-oez.ru/images/data/gallery/97_big_1292177395_resize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157192"/>
              <a:ext cx="1170706" cy="77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2" name="TextBox 26"/>
            <p:cNvSpPr txBox="1">
              <a:spLocks noChangeArrowheads="1"/>
            </p:cNvSpPr>
            <p:nvPr/>
          </p:nvSpPr>
          <p:spPr bwMode="auto">
            <a:xfrm>
              <a:off x="6516216" y="5805264"/>
              <a:ext cx="19442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003AAA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3AAA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3AAA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chemeClr val="tx1"/>
                  </a:solidFill>
                </a:rPr>
                <a:t>Технопарк «Дубна»</a:t>
              </a:r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2495601" y="1340769"/>
            <a:ext cx="2376487" cy="709613"/>
            <a:chOff x="467544" y="2276872"/>
            <a:chExt cx="2376264" cy="709047"/>
          </a:xfrm>
        </p:grpSpPr>
        <p:pic>
          <p:nvPicPr>
            <p:cNvPr id="24599" name="Picture 28" descr="http://dubna-oez.ru/images/data/gallery/7_big_1292174707_5438_resize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276872"/>
              <a:ext cx="1263774" cy="4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0" name="TextBox 28"/>
            <p:cNvSpPr txBox="1">
              <a:spLocks noChangeArrowheads="1"/>
            </p:cNvSpPr>
            <p:nvPr/>
          </p:nvSpPr>
          <p:spPr bwMode="auto">
            <a:xfrm>
              <a:off x="467544" y="2708920"/>
              <a:ext cx="23762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003AAA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3AAA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3AAA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3AAA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339933"/>
                  </a:solidFill>
                </a:rPr>
                <a:t>«Риэл Гео Проджект»</a:t>
              </a:r>
              <a:endParaRPr lang="ru-RU" altLang="ru-RU" sz="1200">
                <a:solidFill>
                  <a:srgbClr val="339933"/>
                </a:solidFill>
              </a:endParaRPr>
            </a:p>
          </p:txBody>
        </p: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1524000" y="413792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 dirty="0">
              <a:solidFill>
                <a:srgbClr val="C00000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95600" y="260649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Palatino Linotype" panose="02040502050505030304" pitchFamily="18" charset="0"/>
              </a:rPr>
              <a:t>ТРУДОУСТРОЙСТВО  ВЫПУСКНИКОВ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60502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340768"/>
            <a:ext cx="8748464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5640" y="188641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Вашего предприятия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согласованным с Вами программам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9336" y="1268760"/>
            <a:ext cx="11737304" cy="528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Университет Дубна обладает мощной теоретической и практической базой для обучения.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Готовы обучит бакалавров на Кафедре цифровой экономики и управления по направлениям: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Экономика (профиль Цифровая экономика).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Государственное Муниципальное управление (профиль муниципальное управление и бизнес).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Вашего предприятия по согласованным с Вами программам. Для более глубокого изучения 1С пригласим специалистов Фирмы 1С.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1175" y="6162676"/>
            <a:ext cx="1885950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32722" y="3140968"/>
            <a:ext cx="4239942" cy="1340768"/>
          </a:xfrm>
        </p:spPr>
        <p:txBody>
          <a:bodyPr>
            <a:noAutofit/>
          </a:bodyPr>
          <a:lstStyle/>
          <a:p>
            <a:r>
              <a:rPr lang="ru-RU" sz="1600" dirty="0"/>
              <a:t>Время:</a:t>
            </a:r>
            <a:br>
              <a:rPr lang="ru-RU" sz="1600" dirty="0"/>
            </a:br>
            <a:r>
              <a:rPr lang="ru-RU" sz="1600" dirty="0">
                <a:solidFill>
                  <a:schemeClr val="tx1"/>
                </a:solidFill>
              </a:rPr>
              <a:t>апрель 2018 года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/>
              <a:t>Место:</a:t>
            </a:r>
            <a:br>
              <a:rPr lang="ru-RU" sz="1600" dirty="0"/>
            </a:br>
            <a:r>
              <a:rPr lang="ru-RU" sz="1600" dirty="0">
                <a:solidFill>
                  <a:schemeClr val="tx1"/>
                </a:solidFill>
              </a:rPr>
              <a:t>Государственный университет «Дубна»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Московская область,  г.Дубна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9336" y="786833"/>
            <a:ext cx="10513167" cy="538388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университет «Дубна»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приглашает на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научно-технологический семинар по проблемам образования для нужд цифровой экономики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Облачные технологии. Роль и место в образовании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Геоинформационные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 в образовании и управлении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электронных образовательных ресурсов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Азбука цифровой экономики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Кадры для цифровой экономики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новой технологической основы для развития цифровой экономики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Преимущества использования технологий «1С» в цифровой экономике</a:t>
            </a:r>
            <a:r>
              <a:rPr lang="ru-RU" sz="1400" b="1" dirty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279576" y="2636912"/>
            <a:ext cx="68406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Телефоны: (49621)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07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09</a:t>
            </a:r>
          </a:p>
          <a:p>
            <a:pPr marL="342900" indent="-342900"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tanya@jinr.ru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ipank@uni-dubna.ru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WWW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www.uni-dubna.ru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www.saudubna.ru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575721" y="1988841"/>
            <a:ext cx="4319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КОНТАКТЫ: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206038" y="6446839"/>
            <a:ext cx="461962" cy="365125"/>
          </a:xfrm>
          <a:prstGeom prst="rect">
            <a:avLst/>
          </a:prstGeom>
        </p:spPr>
        <p:txBody>
          <a:bodyPr/>
          <a:lstStyle/>
          <a:p>
            <a:fld id="{B6AE321D-5C8E-47BA-AA52-C91DBBE393DD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135561" y="1124744"/>
            <a:ext cx="7776863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  <p:pic>
        <p:nvPicPr>
          <p:cNvPr id="47106" name="Picture 2" descr="http://present5.com/presentation/3/4103037_437155564.pdf-img/4103037_437155564.pd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772817"/>
            <a:ext cx="6858000" cy="47525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915"/>
          <a:stretch>
            <a:fillRect/>
          </a:stretch>
        </p:blipFill>
        <p:spPr>
          <a:xfrm>
            <a:off x="1271464" y="-27384"/>
            <a:ext cx="10272464" cy="6876608"/>
          </a:xfrm>
        </p:spPr>
      </p:pic>
      <p:sp>
        <p:nvSpPr>
          <p:cNvPr id="5" name="Овал 4"/>
          <p:cNvSpPr/>
          <p:nvPr/>
        </p:nvSpPr>
        <p:spPr>
          <a:xfrm>
            <a:off x="5159896" y="1700808"/>
            <a:ext cx="93610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"/>
            <a:ext cx="8703459" cy="79678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Дубна как место создания</a:t>
            </a:r>
            <a:b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особой экономической зоны</a:t>
            </a: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904" y="4922088"/>
            <a:ext cx="1728192" cy="1602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E:\ДУБНА ФОТО\ЦЕРКВ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210" y="5191831"/>
            <a:ext cx="1849041" cy="159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175" y="4922090"/>
            <a:ext cx="1821656" cy="16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5" name="Picture 1" descr="D:\фото дубны\DSC09684z.jpg"/>
          <p:cNvPicPr>
            <a:picLocks noChangeAspect="1" noChangeArrowheads="1"/>
          </p:cNvPicPr>
          <p:nvPr/>
        </p:nvPicPr>
        <p:blipFill>
          <a:blip r:embed="rId5" cstate="print"/>
          <a:srcRect l="12022" r="11539"/>
          <a:stretch>
            <a:fillRect/>
          </a:stretch>
        </p:blipFill>
        <p:spPr bwMode="auto">
          <a:xfrm>
            <a:off x="8769297" y="4929276"/>
            <a:ext cx="145816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7" descr="E:\Дмитриевская\КАРТИНКИ\Дубна\0_2326c_d4f06e1a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1972" y="5286062"/>
            <a:ext cx="186732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7" descr="МО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2675" y="88373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дубна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4172" y="137195"/>
            <a:ext cx="4572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9" descr="оэз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1786" y="88373"/>
            <a:ext cx="6060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09B1B6-3833-4732-A4E7-4DF48BE39DD9}"/>
              </a:ext>
            </a:extLst>
          </p:cNvPr>
          <p:cNvSpPr/>
          <p:nvPr/>
        </p:nvSpPr>
        <p:spPr>
          <a:xfrm>
            <a:off x="407368" y="1268760"/>
            <a:ext cx="5112568" cy="32008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Дубна Московской области расположена в 110 км  севернее Москвы в месте соединения Канала имени Москвы с р. Волга, в 90 км от Международного аэропорта Шереметьево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Территория: около 7000 га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Население: 7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тыс. человек</a:t>
            </a:r>
          </a:p>
        </p:txBody>
      </p:sp>
      <p:pic>
        <p:nvPicPr>
          <p:cNvPr id="4" name="Рисунок 3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F80E5A9-1AB2-45D8-B79D-029B1F96D1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6" y="1214345"/>
            <a:ext cx="43924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2" name="Picture 24" descr="http://image.newsru.com/pict/id/large/1103634_200810022143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4074864"/>
            <a:ext cx="2857500" cy="266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8" name="TextBox 23"/>
          <p:cNvSpPr txBox="1">
            <a:spLocks noChangeArrowheads="1"/>
          </p:cNvSpPr>
          <p:nvPr/>
        </p:nvSpPr>
        <p:spPr bwMode="auto">
          <a:xfrm>
            <a:off x="746788" y="1152825"/>
            <a:ext cx="3267076" cy="57349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</a:rPr>
              <a:t>Город образован в 1956 году вместе с созданием </a:t>
            </a:r>
            <a:r>
              <a:rPr lang="ru-RU" altLang="ru-RU" sz="1800" b="1" dirty="0">
                <a:solidFill>
                  <a:schemeClr val="tx1"/>
                </a:solidFill>
              </a:rPr>
              <a:t>Объединенного института ядерных исследований (ОИЯИ) – международной межправительственной организации в сфере ядерной физики, крупнейшего исследовательского центра в России. В настоящее время б</a:t>
            </a:r>
            <a:r>
              <a:rPr lang="ru-RU" altLang="ru-RU" sz="1800" b="1" dirty="0">
                <a:solidFill>
                  <a:srgbClr val="000000"/>
                </a:solidFill>
              </a:rPr>
              <a:t>юджет ОИЯИ формируют 24 государства, включая Германию, Италию, ЮАР. </a:t>
            </a:r>
          </a:p>
          <a:p>
            <a:pPr algn="just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ОИЯИ развивает сотрудничество более чем с 800 научными центрами и университетами в 62 странах мира.</a:t>
            </a:r>
          </a:p>
          <a:p>
            <a:pPr algn="just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Количество сотрудников – 4800.</a:t>
            </a:r>
          </a:p>
        </p:txBody>
      </p:sp>
      <p:sp>
        <p:nvSpPr>
          <p:cNvPr id="3585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034D1-34A6-40F9-8BD5-199FBE6592B3}" type="slidenum">
              <a:rPr lang="en-US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400">
              <a:solidFill>
                <a:srgbClr val="0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007802-1046-4AC7-89C3-667899CC5077}"/>
              </a:ext>
            </a:extLst>
          </p:cNvPr>
          <p:cNvSpPr/>
          <p:nvPr/>
        </p:nvSpPr>
        <p:spPr>
          <a:xfrm>
            <a:off x="6005110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CF1AB-C352-4A13-9A3F-0B46F6CCE4C4}"/>
              </a:ext>
            </a:extLst>
          </p:cNvPr>
          <p:cNvSpPr txBox="1"/>
          <p:nvPr/>
        </p:nvSpPr>
        <p:spPr>
          <a:xfrm>
            <a:off x="4234043" y="4538860"/>
            <a:ext cx="3542133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2001 – 2015 годах в ОИЯИ совместно с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Окриджской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национальной лабораторией США синтезировано 5 ранее неизвестных химических элемента с порядковыми номерами 114 – 118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743163-6882-415C-884A-1CEE4C8F6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16632"/>
            <a:ext cx="4845940" cy="801732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дани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19400E4-7FF3-4B39-87AD-82C3BBFA2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86" y="1268760"/>
            <a:ext cx="5865115" cy="2919704"/>
          </a:xfrm>
          <a:prstGeom prst="rect">
            <a:avLst/>
          </a:prstGeom>
        </p:spPr>
      </p:pic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6390D12B-0B05-427D-9994-4CAA5BAC9ADA}"/>
              </a:ext>
            </a:extLst>
          </p:cNvPr>
          <p:cNvSpPr/>
          <p:nvPr/>
        </p:nvSpPr>
        <p:spPr>
          <a:xfrm rot="5400000">
            <a:off x="6298268" y="-1309772"/>
            <a:ext cx="252000" cy="4833000"/>
          </a:xfrm>
          <a:prstGeom prst="rightBrace">
            <a:avLst>
              <a:gd name="adj1" fmla="val 64778"/>
              <a:gd name="adj2" fmla="val 50197"/>
            </a:avLst>
          </a:prstGeom>
          <a:ln w="41275">
            <a:solidFill>
              <a:srgbClr val="D33A2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4754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6408"/>
            <a:ext cx="9144000" cy="6885384"/>
          </a:xfrm>
          <a:prstGeom prst="rect">
            <a:avLst/>
          </a:prstGeom>
          <a:noFill/>
        </p:spPr>
      </p:pic>
      <p:pic>
        <p:nvPicPr>
          <p:cNvPr id="1026" name="Picture 2" descr="http://bestgals.ru/images/922482_nauchnye-instituty.jpg">
            <a:extLst>
              <a:ext uri="{FF2B5EF4-FFF2-40B4-BE49-F238E27FC236}">
                <a16:creationId xmlns:a16="http://schemas.microsoft.com/office/drawing/2014/main" id="{1CEC2A39-EBE4-48BC-85C1-79C85D35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98" y="4775198"/>
            <a:ext cx="2665664" cy="21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7980760" y="6540503"/>
            <a:ext cx="14287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98533697-493C-46DC-8F0D-F91D2BD725F0}" type="slidenum">
              <a:rPr lang="ru-RU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pPr algn="r">
                <a:defRPr/>
              </a:pPr>
              <a:t>7</a:t>
            </a:fld>
            <a:endParaRPr lang="ru-RU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47853-6806-46AD-B595-84D87B39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873" y="2668590"/>
            <a:ext cx="2681411" cy="188277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Группа 43">
            <a:extLst>
              <a:ext uri="{FF2B5EF4-FFF2-40B4-BE49-F238E27FC236}">
                <a16:creationId xmlns:a16="http://schemas.microsoft.com/office/drawing/2014/main" id="{E238E207-6C9A-4F7E-BEE9-138F25833776}"/>
              </a:ext>
            </a:extLst>
          </p:cNvPr>
          <p:cNvGrpSpPr>
            <a:grpSpLocks/>
          </p:cNvGrpSpPr>
          <p:nvPr/>
        </p:nvGrpSpPr>
        <p:grpSpPr bwMode="auto">
          <a:xfrm>
            <a:off x="4526813" y="1358902"/>
            <a:ext cx="3023747" cy="3460707"/>
            <a:chOff x="3059115" y="2192349"/>
            <a:chExt cx="3025777" cy="2735263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D9EA3BE4-665F-41F5-8931-A2014E2E72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9573186">
              <a:off x="4811179" y="2428050"/>
              <a:ext cx="656095" cy="288739"/>
            </a:xfrm>
            <a:prstGeom prst="rightArrow">
              <a:avLst>
                <a:gd name="adj1" fmla="val 35167"/>
                <a:gd name="adj2" fmla="val 91893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E578E4CD-001F-4D94-9BCD-473541A6D3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4630" y="3410267"/>
              <a:ext cx="259940" cy="4104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3BE4D859-02C3-4241-A913-C9F3C7D506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17796" y="3394036"/>
              <a:ext cx="259940" cy="4104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009958E-CDE9-405B-93CC-AC28ED1E4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115" y="2192349"/>
              <a:ext cx="3025777" cy="2735263"/>
              <a:chOff x="1927" y="1389"/>
              <a:chExt cx="1906" cy="1723"/>
            </a:xfrm>
          </p:grpSpPr>
          <p:sp>
            <p:nvSpPr>
              <p:cNvPr id="14" name="AutoShape 10">
                <a:extLst>
                  <a:ext uri="{FF2B5EF4-FFF2-40B4-BE49-F238E27FC236}">
                    <a16:creationId xmlns:a16="http://schemas.microsoft.com/office/drawing/2014/main" id="{1B76F080-D775-4FFC-B736-0FC53718E3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65783">
                <a:off x="3023" y="2803"/>
                <a:ext cx="434" cy="183"/>
              </a:xfrm>
              <a:prstGeom prst="rightArrow">
                <a:avLst>
                  <a:gd name="adj1" fmla="val 35167"/>
                  <a:gd name="adj2" fmla="val 96121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AutoShape 11">
                <a:extLst>
                  <a:ext uri="{FF2B5EF4-FFF2-40B4-BE49-F238E27FC236}">
                    <a16:creationId xmlns:a16="http://schemas.microsoft.com/office/drawing/2014/main" id="{78451260-DEA1-4281-94F9-BE77BE6EE1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5969022">
                <a:off x="2269" y="1529"/>
                <a:ext cx="462" cy="182"/>
              </a:xfrm>
              <a:prstGeom prst="rightArrow">
                <a:avLst>
                  <a:gd name="adj1" fmla="val 35167"/>
                  <a:gd name="adj2" fmla="val 102128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AutoShape 12">
                <a:extLst>
                  <a:ext uri="{FF2B5EF4-FFF2-40B4-BE49-F238E27FC236}">
                    <a16:creationId xmlns:a16="http://schemas.microsoft.com/office/drawing/2014/main" id="{247E26A2-84D4-4FFF-BEDC-ED5B159700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7535209">
                <a:off x="2291" y="2762"/>
                <a:ext cx="414" cy="182"/>
              </a:xfrm>
              <a:prstGeom prst="rightArrow">
                <a:avLst>
                  <a:gd name="adj1" fmla="val 35167"/>
                  <a:gd name="adj2" fmla="val 92338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AutoShape 13">
                <a:extLst>
                  <a:ext uri="{FF2B5EF4-FFF2-40B4-BE49-F238E27FC236}">
                    <a16:creationId xmlns:a16="http://schemas.microsoft.com/office/drawing/2014/main" id="{9AD32608-0A23-4042-9ABF-435B8F03F8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75" y="2179"/>
                <a:ext cx="458" cy="182"/>
              </a:xfrm>
              <a:prstGeom prst="rightArrow">
                <a:avLst>
                  <a:gd name="adj1" fmla="val 35167"/>
                  <a:gd name="adj2" fmla="val 102128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AutoShape 14">
                <a:extLst>
                  <a:ext uri="{FF2B5EF4-FFF2-40B4-BE49-F238E27FC236}">
                    <a16:creationId xmlns:a16="http://schemas.microsoft.com/office/drawing/2014/main" id="{79B87D98-247F-4AF4-87C3-F00B6DFA3B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10800000">
                <a:off x="1927" y="2175"/>
                <a:ext cx="472" cy="182"/>
              </a:xfrm>
              <a:prstGeom prst="rightArrow">
                <a:avLst>
                  <a:gd name="adj1" fmla="val 35167"/>
                  <a:gd name="adj2" fmla="val 105243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977A4238-50B5-4A85-8559-361E0E33FB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9" y="2121"/>
                <a:ext cx="1904" cy="259"/>
              </a:xfrm>
              <a:prstGeom prst="ellips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2FD9AD6B-C6A2-48F7-80AB-5A592F3FD3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63" y="2151"/>
                <a:ext cx="1065" cy="25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7" name="Group 17">
                <a:extLst>
                  <a:ext uri="{FF2B5EF4-FFF2-40B4-BE49-F238E27FC236}">
                    <a16:creationId xmlns:a16="http://schemas.microsoft.com/office/drawing/2014/main" id="{8A020EF4-CF3C-49A5-96F9-BC47A204A1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810"/>
                <a:ext cx="1057" cy="928"/>
                <a:chOff x="2352" y="1810"/>
                <a:chExt cx="1057" cy="928"/>
              </a:xfrm>
            </p:grpSpPr>
            <p:sp>
              <p:nvSpPr>
                <p:cNvPr id="23" name="Oval 18">
                  <a:extLst>
                    <a:ext uri="{FF2B5EF4-FFF2-40B4-BE49-F238E27FC236}">
                      <a16:creationId xmlns:a16="http://schemas.microsoft.com/office/drawing/2014/main" id="{B3B5013F-630E-40FC-A58F-B8096D450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52" y="2135"/>
                  <a:ext cx="1057" cy="2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4" name="Oval 19">
                  <a:extLst>
                    <a:ext uri="{FF2B5EF4-FFF2-40B4-BE49-F238E27FC236}">
                      <a16:creationId xmlns:a16="http://schemas.microsoft.com/office/drawing/2014/main" id="{B682E236-3878-4465-8C11-346DEB9BF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16" y="2148"/>
                  <a:ext cx="959" cy="25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5" name="Oval 20">
                  <a:extLst>
                    <a:ext uri="{FF2B5EF4-FFF2-40B4-BE49-F238E27FC236}">
                      <a16:creationId xmlns:a16="http://schemas.microsoft.com/office/drawing/2014/main" id="{7661954E-12C0-4B2B-A892-6A37E2A44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30" y="1810"/>
                  <a:ext cx="927" cy="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6" name="Oval 21">
                  <a:extLst>
                    <a:ext uri="{FF2B5EF4-FFF2-40B4-BE49-F238E27FC236}">
                      <a16:creationId xmlns:a16="http://schemas.microsoft.com/office/drawing/2014/main" id="{47839FFD-5E00-483B-8CF7-6BA624E9E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41" y="1816"/>
                  <a:ext cx="906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7" name="Oval 22">
                  <a:extLst>
                    <a:ext uri="{FF2B5EF4-FFF2-40B4-BE49-F238E27FC236}">
                      <a16:creationId xmlns:a16="http://schemas.microsoft.com/office/drawing/2014/main" id="{93468FF9-6F84-4657-A9FF-FDB251BF4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51" y="1825"/>
                  <a:ext cx="86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" name="Oval 23">
                  <a:extLst>
                    <a:ext uri="{FF2B5EF4-FFF2-40B4-BE49-F238E27FC236}">
                      <a16:creationId xmlns:a16="http://schemas.microsoft.com/office/drawing/2014/main" id="{4C9A8802-63C1-47BE-987A-7B618B561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502" y="1848"/>
                  <a:ext cx="765" cy="6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Arial" pitchFamily="34" charset="0"/>
                  </a:endParaRPr>
                </a:p>
              </p:txBody>
            </p:sp>
          </p:grpSp>
          <p:sp>
            <p:nvSpPr>
              <p:cNvPr id="22" name="Text Box 24">
                <a:extLst>
                  <a:ext uri="{FF2B5EF4-FFF2-40B4-BE49-F238E27FC236}">
                    <a16:creationId xmlns:a16="http://schemas.microsoft.com/office/drawing/2014/main" id="{324E51E3-5F38-4D84-B239-25D5953CC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1" y="1983"/>
                <a:ext cx="1144" cy="8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2000" dirty="0">
                    <a:solidFill>
                      <a:srgbClr val="000000"/>
                    </a:solidFill>
                    <a:latin typeface="Arial" pitchFamily="34" charset="0"/>
                  </a:rPr>
                  <a:t>Научно-производственный комплекс </a:t>
                </a:r>
              </a:p>
              <a:p>
                <a:pPr algn="ctr" eaLnBrk="0" hangingPunct="0"/>
                <a:r>
                  <a:rPr lang="ru-RU" sz="2000" dirty="0">
                    <a:solidFill>
                      <a:srgbClr val="000000"/>
                    </a:solidFill>
                    <a:latin typeface="Arial" pitchFamily="34" charset="0"/>
                  </a:rPr>
                  <a:t>Дубны</a:t>
                </a:r>
                <a:endParaRPr 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97A2A343-1B84-4E0B-A2E6-4E8CF80304F4}"/>
              </a:ext>
            </a:extLst>
          </p:cNvPr>
          <p:cNvGrpSpPr>
            <a:grpSpLocks/>
          </p:cNvGrpSpPr>
          <p:nvPr/>
        </p:nvGrpSpPr>
        <p:grpSpPr bwMode="auto">
          <a:xfrm>
            <a:off x="7585554" y="4835470"/>
            <a:ext cx="2815726" cy="2016125"/>
            <a:chOff x="3210" y="3050"/>
            <a:chExt cx="2430" cy="127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pic>
          <p:nvPicPr>
            <p:cNvPr id="30" name="Picture 26" descr="Аспект3">
              <a:extLst>
                <a:ext uri="{FF2B5EF4-FFF2-40B4-BE49-F238E27FC236}">
                  <a16:creationId xmlns:a16="http://schemas.microsoft.com/office/drawing/2014/main" id="{F8F21330-A8DC-4603-BD11-67AB755DF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0049"/>
            <a:stretch/>
          </p:blipFill>
          <p:spPr bwMode="auto">
            <a:xfrm>
              <a:off x="3268" y="3050"/>
              <a:ext cx="2334" cy="1270"/>
            </a:xfrm>
            <a:prstGeom prst="rect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31" name="AutoShape 27">
              <a:extLst>
                <a:ext uri="{FF2B5EF4-FFF2-40B4-BE49-F238E27FC236}">
                  <a16:creationId xmlns:a16="http://schemas.microsoft.com/office/drawing/2014/main" id="{CC1C2D71-B5F7-4581-A404-666141FF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4008"/>
              <a:ext cx="2430" cy="312"/>
            </a:xfrm>
            <a:prstGeom prst="flowChartAlternateProcess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Более 200 малых и средних предприятий 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 сфере высоких технологий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9" name="AutoShape 35">
            <a:extLst>
              <a:ext uri="{FF2B5EF4-FFF2-40B4-BE49-F238E27FC236}">
                <a16:creationId xmlns:a16="http://schemas.microsoft.com/office/drawing/2014/main" id="{E26FDC5B-0313-481B-8866-F11F0F02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6" y="6356352"/>
            <a:ext cx="2656560" cy="495243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Ведущий центр нанотехнологической сети России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1" name="Picture 37" descr="440-6917">
            <a:extLst>
              <a:ext uri="{FF2B5EF4-FFF2-40B4-BE49-F238E27FC236}">
                <a16:creationId xmlns:a16="http://schemas.microsoft.com/office/drawing/2014/main" id="{B7D8EC2C-8BF3-4A78-AC7E-59AEF007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8327" y="2603443"/>
            <a:ext cx="2656559" cy="201771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4" name="Picture 40" descr="111[1]">
            <a:extLst>
              <a:ext uri="{FF2B5EF4-FFF2-40B4-BE49-F238E27FC236}">
                <a16:creationId xmlns:a16="http://schemas.microsoft.com/office/drawing/2014/main" id="{2918393F-8A1D-4226-8BFD-EB0BD8F1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8326" y="566683"/>
            <a:ext cx="2655150" cy="18208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8" name="AutoShape 44">
            <a:extLst>
              <a:ext uri="{FF2B5EF4-FFF2-40B4-BE49-F238E27FC236}">
                <a16:creationId xmlns:a16="http://schemas.microsoft.com/office/drawing/2014/main" id="{2909003F-2BFB-445C-84DB-E9415D19C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4" y="4819607"/>
            <a:ext cx="2771777" cy="309092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ФГУП «НИИ «Прикладной акустики»</a:t>
            </a:r>
          </a:p>
          <a:p>
            <a:pPr algn="r" eaLnBrk="0" hangingPunct="0">
              <a:defRPr/>
            </a:pP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620A7741-675C-452C-8B62-3D9C5D02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9209" y="4775200"/>
            <a:ext cx="2525654" cy="20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AutoShape 35">
            <a:extLst>
              <a:ext uri="{FF2B5EF4-FFF2-40B4-BE49-F238E27FC236}">
                <a16:creationId xmlns:a16="http://schemas.microsoft.com/office/drawing/2014/main" id="{C2A5F309-6094-48ED-81B8-0D9A7E77F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208" y="4783486"/>
            <a:ext cx="2525654" cy="425557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Особая экономическая зона «Дубна»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 eaLnBrk="0" hangingPunct="0"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B4D09-F156-4461-8FB5-BA03E6367CE9}"/>
              </a:ext>
            </a:extLst>
          </p:cNvPr>
          <p:cNvSpPr/>
          <p:nvPr/>
        </p:nvSpPr>
        <p:spPr>
          <a:xfrm>
            <a:off x="5002086" y="441528"/>
            <a:ext cx="2139901" cy="163121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</a:rPr>
              <a:t>Около 1,5 тысяч докторов и кандидатов наук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1A4AE-011C-4970-8626-CE11646119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19" y="254000"/>
            <a:ext cx="2709888" cy="2257482"/>
          </a:xfrm>
          <a:prstGeom prst="rect">
            <a:avLst/>
          </a:prstGeom>
        </p:spPr>
      </p:pic>
      <p:sp>
        <p:nvSpPr>
          <p:cNvPr id="37" name="AutoShape 33">
            <a:extLst>
              <a:ext uri="{FF2B5EF4-FFF2-40B4-BE49-F238E27FC236}">
                <a16:creationId xmlns:a16="http://schemas.microsoft.com/office/drawing/2014/main" id="{9F891B52-1137-47AA-94EC-CD82D21A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560" y="174682"/>
            <a:ext cx="2806688" cy="38949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АО «НИИ «Атолл»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AutoShape 34">
            <a:extLst>
              <a:ext uri="{FF2B5EF4-FFF2-40B4-BE49-F238E27FC236}">
                <a16:creationId xmlns:a16="http://schemas.microsoft.com/office/drawing/2014/main" id="{E7918D20-A232-4800-A887-2EE09D9ED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560" y="2168429"/>
            <a:ext cx="2800915" cy="40135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Технологии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мониторинга морских акваторий</a:t>
            </a:r>
          </a:p>
          <a:p>
            <a:pPr algn="ctr" eaLnBrk="0" hangingPunct="0"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A6EFD35-A23C-4106-8983-464A6CD66A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4" y="470092"/>
            <a:ext cx="2685654" cy="1810726"/>
          </a:xfrm>
          <a:prstGeom prst="rect">
            <a:avLst/>
          </a:prstGeom>
        </p:spPr>
      </p:pic>
      <p:sp>
        <p:nvSpPr>
          <p:cNvPr id="46" name="AutoShape 42">
            <a:extLst>
              <a:ext uri="{FF2B5EF4-FFF2-40B4-BE49-F238E27FC236}">
                <a16:creationId xmlns:a16="http://schemas.microsoft.com/office/drawing/2014/main" id="{433BAACA-CBDA-4856-94CE-37BFB2D9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174179"/>
            <a:ext cx="2787296" cy="439687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МКБ «Радуга»,</a:t>
            </a:r>
          </a:p>
          <a:p>
            <a:pPr algn="ctr">
              <a:defRPr/>
            </a:pPr>
            <a:r>
              <a:rPr lang="ru-RU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Дубненский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машиностроительный завод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 eaLnBrk="0" hangingPunct="0">
              <a:defRPr/>
            </a:pP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AutoShape 43">
            <a:extLst>
              <a:ext uri="{FF2B5EF4-FFF2-40B4-BE49-F238E27FC236}">
                <a16:creationId xmlns:a16="http://schemas.microsoft.com/office/drawing/2014/main" id="{E96C7DF8-2855-4213-9E09-CB9B8D391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2130310"/>
            <a:ext cx="2729761" cy="366771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авиа- и ракетостроение,</a:t>
            </a: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гиперзвуковые летательные аппараты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 eaLnBrk="0" hangingPunct="0">
              <a:defRPr/>
            </a:pP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8E87E96-605F-4535-8922-F274E124CD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39" y="2697076"/>
            <a:ext cx="2715469" cy="1670141"/>
          </a:xfrm>
          <a:prstGeom prst="rect">
            <a:avLst/>
          </a:prstGeom>
        </p:spPr>
      </p:pic>
      <p:sp>
        <p:nvSpPr>
          <p:cNvPr id="34" name="AutoShape 30">
            <a:extLst>
              <a:ext uri="{FF2B5EF4-FFF2-40B4-BE49-F238E27FC236}">
                <a16:creationId xmlns:a16="http://schemas.microsoft.com/office/drawing/2014/main" id="{DC14CCE4-7C4F-4DA6-966D-F208BDE7C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337" y="4268792"/>
            <a:ext cx="2815943" cy="33337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цифровая электроника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 eaLnBrk="0" hangingPunct="0"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AutoShape 29">
            <a:extLst>
              <a:ext uri="{FF2B5EF4-FFF2-40B4-BE49-F238E27FC236}">
                <a16:creationId xmlns:a16="http://schemas.microsoft.com/office/drawing/2014/main" id="{10F5B206-106B-4B47-8377-F95D4E95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336" y="2635252"/>
            <a:ext cx="2771914" cy="336550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Приборостроительный завод «Тензор»,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1AC330-FA6B-42F9-BD00-8A99A2428B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56" y="2722158"/>
            <a:ext cx="2675090" cy="1760885"/>
          </a:xfrm>
          <a:prstGeom prst="rect">
            <a:avLst/>
          </a:prstGeom>
        </p:spPr>
      </p:pic>
      <p:sp>
        <p:nvSpPr>
          <p:cNvPr id="42" name="AutoShape 38">
            <a:extLst>
              <a:ext uri="{FF2B5EF4-FFF2-40B4-BE49-F238E27FC236}">
                <a16:creationId xmlns:a16="http://schemas.microsoft.com/office/drawing/2014/main" id="{B56B73A0-6570-4D5D-A73C-B82E48D6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7" y="2603445"/>
            <a:ext cx="2656559" cy="3270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ФГУП «Космическая связь»</a:t>
            </a:r>
          </a:p>
          <a:p>
            <a:pPr algn="r" eaLnBrk="0" hangingPunct="0">
              <a:defRPr/>
            </a:pP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AutoShape 39">
            <a:extLst>
              <a:ext uri="{FF2B5EF4-FFF2-40B4-BE49-F238E27FC236}">
                <a16:creationId xmlns:a16="http://schemas.microsoft.com/office/drawing/2014/main" id="{7A75FB1F-A5C1-4D47-A236-D165786A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7" y="4348107"/>
            <a:ext cx="2656559" cy="26987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крупнейший телепорт Восточной Европы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8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D064AB0-B8CD-4273-A049-60C0D5BAE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0"/>
            <a:ext cx="478680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205F5-0994-479F-BF4C-14EBFDD4F338}"/>
              </a:ext>
            </a:extLst>
          </p:cNvPr>
          <p:cNvSpPr txBox="1"/>
          <p:nvPr/>
        </p:nvSpPr>
        <p:spPr>
          <a:xfrm>
            <a:off x="479376" y="1613151"/>
            <a:ext cx="5484415" cy="286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Особая экономическая зона технико-внедренческого типа «Дубна» образована постановлением Правительства Российской Федерации в декабре 2006 года.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В январе 2007 года заключено соглашение между Правительством Российской Федерации, Правительством Московской области и Администрации г. Дубны о взаимодействии при создании ОЭЗ «Дубна»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EEB41-3665-4F81-A09C-7DEE21EE8905}"/>
              </a:ext>
            </a:extLst>
          </p:cNvPr>
          <p:cNvSpPr txBox="1"/>
          <p:nvPr/>
        </p:nvSpPr>
        <p:spPr>
          <a:xfrm>
            <a:off x="1199456" y="4776037"/>
            <a:ext cx="4548311" cy="14773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Территория: 187,7 га;</a:t>
            </a:r>
          </a:p>
          <a:p>
            <a:r>
              <a:rPr lang="ru-RU" dirty="0">
                <a:solidFill>
                  <a:schemeClr val="tx1"/>
                </a:solidFill>
              </a:rPr>
              <a:t>в том числе</a:t>
            </a:r>
          </a:p>
          <a:p>
            <a:r>
              <a:rPr lang="ru-RU" dirty="0">
                <a:solidFill>
                  <a:schemeClr val="tx1"/>
                </a:solidFill>
              </a:rPr>
              <a:t>    Участок №1 – 137,7 га</a:t>
            </a:r>
          </a:p>
          <a:p>
            <a:r>
              <a:rPr lang="ru-RU" dirty="0">
                <a:solidFill>
                  <a:schemeClr val="tx1"/>
                </a:solidFill>
              </a:rPr>
              <a:t>    Участок №2 52,0 га</a:t>
            </a:r>
          </a:p>
          <a:p>
            <a:r>
              <a:rPr lang="ru-RU" dirty="0">
                <a:solidFill>
                  <a:schemeClr val="tx1"/>
                </a:solidFill>
              </a:rPr>
              <a:t>    Присоединяемые территории 41,1 га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F8283F-F2DC-4742-8D39-32608099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904" y="5365568"/>
            <a:ext cx="238346" cy="298267"/>
          </a:xfrm>
          <a:prstGeom prst="ellipse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97416D-87BA-4251-ADEA-0044FDF1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33" y="2190681"/>
            <a:ext cx="212687" cy="266700"/>
          </a:xfrm>
          <a:prstGeom prst="ellipse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D7E8A173-0854-4C01-BC63-30481976F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56" y="5365566"/>
            <a:ext cx="160733" cy="209550"/>
          </a:xfrm>
          <a:prstGeom prst="ellipse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F6968743-A805-4984-874D-6BB3FFB40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55" y="5663833"/>
            <a:ext cx="161925" cy="215900"/>
          </a:xfrm>
          <a:prstGeom prst="ellipse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DA16C46-9C60-4429-AE2B-CA62957F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546" y="5276851"/>
            <a:ext cx="238346" cy="298267"/>
          </a:xfrm>
          <a:prstGeom prst="ellipse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8F1DE1AD-06AF-4306-AEBB-90E0EF4A2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56" y="5968450"/>
            <a:ext cx="160733" cy="247948"/>
          </a:xfrm>
          <a:prstGeom prst="ellipse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76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0E376804-89A5-468B-B3E1-0324FAF57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340173"/>
              </p:ext>
            </p:extLst>
          </p:nvPr>
        </p:nvGraphicFramePr>
        <p:xfrm>
          <a:off x="695400" y="1988840"/>
          <a:ext cx="5472162" cy="439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E984AA-3B0E-4CE7-BC0D-67B6F664B5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1544" y="404664"/>
            <a:ext cx="9145016" cy="12741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в 26 особых экономических зонах российской федерации размещено 574 резидента, из которых в ОЭЗ «Дубна» - 132.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26960-8DBD-4A5A-AF22-BD11D9C199BD}"/>
              </a:ext>
            </a:extLst>
          </p:cNvPr>
          <p:cNvSpPr txBox="1"/>
          <p:nvPr/>
        </p:nvSpPr>
        <p:spPr>
          <a:xfrm>
            <a:off x="6384032" y="2420888"/>
            <a:ext cx="5184576" cy="30469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Приоритетные научно-технические направления: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Информационные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Проектирование сложных технических 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Ядерно-физические и нанотехнологии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Био</a:t>
            </a:r>
            <a:r>
              <a:rPr lang="ru-RU" sz="2400" dirty="0"/>
              <a:t>- и медицинские технологии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0_шаблон">
  <a:themeElements>
    <a:clrScheme name="910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0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0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742</TotalTime>
  <Words>2041</Words>
  <Application>Microsoft Office PowerPoint</Application>
  <PresentationFormat>Широкоэкранный</PresentationFormat>
  <Paragraphs>411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Century Gothic</vt:lpstr>
      <vt:lpstr>Georgia</vt:lpstr>
      <vt:lpstr>Palatino Linotype</vt:lpstr>
      <vt:lpstr>Times New Roman</vt:lpstr>
      <vt:lpstr>Wingdings</vt:lpstr>
      <vt:lpstr>0909_шаблон</vt:lpstr>
      <vt:lpstr>910_шаблон</vt:lpstr>
      <vt:lpstr>Презентация PowerPoint</vt:lpstr>
      <vt:lpstr>Предпосылки</vt:lpstr>
      <vt:lpstr>Цель цифровой экономики</vt:lpstr>
      <vt:lpstr>Презентация PowerPoint</vt:lpstr>
      <vt:lpstr>Дубна как место создания  особой экономической зоны</vt:lpstr>
      <vt:lpstr>Презентация PowerPoint</vt:lpstr>
      <vt:lpstr>Презентация PowerPoint</vt:lpstr>
      <vt:lpstr>Презентация PowerPoint</vt:lpstr>
      <vt:lpstr>Всего в 26 особых экономических зонах российской федерации размещено 574 резидента, из которых в ОЭЗ «Дубна» - 132.</vt:lpstr>
      <vt:lpstr>Презентация PowerPoint</vt:lpstr>
      <vt:lpstr>Информационное пространство</vt:lpstr>
      <vt:lpstr>Презентация PowerPoint</vt:lpstr>
      <vt:lpstr>Основные направления подготовки кадров</vt:lpstr>
      <vt:lpstr>Презентация PowerPoint</vt:lpstr>
      <vt:lpstr>Вывод</vt:lpstr>
      <vt:lpstr>Презентация PowerPoint</vt:lpstr>
      <vt:lpstr> Бакалавриат. Прикладная информатика (в менеджменте)  Управление корпоративными системами </vt:lpstr>
      <vt:lpstr>Презентация PowerPoint</vt:lpstr>
      <vt:lpstr>На предприятиях г. Дубны   используют  программы</vt:lpstr>
      <vt:lpstr>Бакалавриат. Бизнес Информатика. Информационные технологии 1С в прикладных задачах </vt:lpstr>
      <vt:lpstr>Бакалавриат. Практика. Бизнес Информатика   </vt:lpstr>
      <vt:lpstr>Практика.  Прикладная информатика</vt:lpstr>
      <vt:lpstr>Выпускная работа бакалавра Прикладная информатика</vt:lpstr>
      <vt:lpstr>Магистратура. Прикладная информатика </vt:lpstr>
      <vt:lpstr>Рейтинг высокооплачиваемых специальностей в МО</vt:lpstr>
      <vt:lpstr>Кафедра цифровой экономики и управления</vt:lpstr>
      <vt:lpstr>Задачи</vt:lpstr>
      <vt:lpstr>Где может работать бакалавр, выпускник кафедры Цифровой экономики и управления? </vt:lpstr>
      <vt:lpstr>Презентация PowerPoint</vt:lpstr>
      <vt:lpstr>ТРУДОУСТРОЙСТВО  ВЫПУСКНИКОВ</vt:lpstr>
      <vt:lpstr>Презентация PowerPoint</vt:lpstr>
      <vt:lpstr>Презентация PowerPoint</vt:lpstr>
      <vt:lpstr>Время: апрель 2018 года Место: Государственный университет «Дубна» Московская область,  г.Дубна 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61</cp:revision>
  <dcterms:created xsi:type="dcterms:W3CDTF">2019-01-05T18:27:14Z</dcterms:created>
  <dcterms:modified xsi:type="dcterms:W3CDTF">2019-01-27T18:12:03Z</dcterms:modified>
</cp:coreProperties>
</file>